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0"/>
  </p:notesMasterIdLst>
  <p:sldIdLst>
    <p:sldId id="348" r:id="rId2"/>
    <p:sldId id="367" r:id="rId3"/>
    <p:sldId id="363" r:id="rId4"/>
    <p:sldId id="410" r:id="rId5"/>
    <p:sldId id="374" r:id="rId6"/>
    <p:sldId id="411" r:id="rId7"/>
    <p:sldId id="413" r:id="rId8"/>
    <p:sldId id="414" r:id="rId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B040"/>
    <a:srgbClr val="51AB29"/>
    <a:srgbClr val="00B000"/>
    <a:srgbClr val="A0E034"/>
    <a:srgbClr val="92D0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3537" autoAdjust="0"/>
  </p:normalViewPr>
  <p:slideViewPr>
    <p:cSldViewPr>
      <p:cViewPr>
        <p:scale>
          <a:sx n="100" d="100"/>
          <a:sy n="100" d="100"/>
        </p:scale>
        <p:origin x="-552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3744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1BD52798-04D8-4F2D-B255-DD3F3897F0CE}" type="datetimeFigureOut">
              <a:rPr lang="fr-FR"/>
              <a:pPr>
                <a:defRPr/>
              </a:pPr>
              <a:t>08/07/2015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AB317AB1-1BD6-4A17-91AC-1191325E2F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ea typeface="ＭＳ Ｐゴシック" pitchFamily="34" charset="-128"/>
            </a:endParaRPr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E2075454-E260-4738-9650-86482D7E5158}" type="slidenum">
              <a:rPr lang="fr-FR" altLang="fr-FR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F824D0-F16D-4784-91ED-08874789BF7E}" type="slidenum">
              <a:rPr lang="fr-FR" smtClean="0">
                <a:latin typeface="Calibri" pitchFamily="32" charset="0"/>
                <a:ea typeface="ＭＳ Ｐゴシック" pitchFamily="34" charset="-128"/>
              </a:rPr>
              <a:pPr/>
              <a:t>2</a:t>
            </a:fld>
            <a:endParaRPr lang="fr-FR" smtClean="0">
              <a:latin typeface="Calibri" pitchFamily="32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  <p:sp>
        <p:nvSpPr>
          <p:cNvPr id="194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67C862-605D-48C1-898D-A178C4636799}" type="slidenum">
              <a:rPr lang="fr-FR" smtClean="0">
                <a:latin typeface="Calibri" pitchFamily="32" charset="0"/>
                <a:ea typeface="ＭＳ Ｐゴシック" pitchFamily="34" charset="-128"/>
              </a:rPr>
              <a:pPr/>
              <a:t>3</a:t>
            </a:fld>
            <a:endParaRPr lang="fr-FR" smtClean="0">
              <a:latin typeface="Calibri" pitchFamily="32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fr-FR" sz="11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fr-FR" sz="1100" smtClean="0">
              <a:ea typeface="ＭＳ Ｐゴシック" pitchFamily="34" charset="-128"/>
            </a:endParaRPr>
          </a:p>
        </p:txBody>
      </p:sp>
      <p:sp>
        <p:nvSpPr>
          <p:cNvPr id="2150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EE51B3-72A6-4EF4-9B3F-1B5C0123BFAC}" type="slidenum">
              <a:rPr lang="fr-FR" smtClean="0">
                <a:latin typeface="Calibri" pitchFamily="32" charset="0"/>
                <a:ea typeface="ＭＳ Ｐゴシック" pitchFamily="34" charset="-128"/>
              </a:rPr>
              <a:pPr/>
              <a:t>4</a:t>
            </a:fld>
            <a:endParaRPr lang="fr-FR" smtClean="0">
              <a:latin typeface="Calibri" pitchFamily="32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fr-FR" sz="11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fr-FR" sz="1100" smtClean="0">
              <a:ea typeface="ＭＳ Ｐゴシック" pitchFamily="34" charset="-128"/>
            </a:endParaRPr>
          </a:p>
        </p:txBody>
      </p:sp>
      <p:sp>
        <p:nvSpPr>
          <p:cNvPr id="2355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0DA6EC-BC77-4243-9007-D3B777D67B72}" type="slidenum">
              <a:rPr lang="fr-FR" smtClean="0">
                <a:latin typeface="Calibri" pitchFamily="32" charset="0"/>
                <a:ea typeface="ＭＳ Ｐゴシック" pitchFamily="34" charset="-128"/>
              </a:rPr>
              <a:pPr/>
              <a:t>5</a:t>
            </a:fld>
            <a:endParaRPr lang="fr-FR" smtClean="0">
              <a:latin typeface="Calibri" pitchFamily="32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  <p:sp>
        <p:nvSpPr>
          <p:cNvPr id="2560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95EEDA-2912-456F-92DB-CA6B0714A5E6}" type="slidenum">
              <a:rPr lang="fr-FR" smtClean="0">
                <a:latin typeface="Calibri" pitchFamily="32" charset="0"/>
                <a:ea typeface="ＭＳ Ｐゴシック" pitchFamily="34" charset="-128"/>
              </a:rPr>
              <a:pPr/>
              <a:t>6</a:t>
            </a:fld>
            <a:endParaRPr lang="fr-FR" smtClean="0">
              <a:latin typeface="Calibri" pitchFamily="32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  <p:sp>
        <p:nvSpPr>
          <p:cNvPr id="2765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2F302B-8B02-4734-82C6-DFC6AEA32756}" type="slidenum">
              <a:rPr lang="fr-FR" smtClean="0">
                <a:latin typeface="Calibri" pitchFamily="32" charset="0"/>
                <a:ea typeface="ＭＳ Ｐゴシック" pitchFamily="34" charset="-128"/>
              </a:rPr>
              <a:pPr/>
              <a:t>7</a:t>
            </a:fld>
            <a:endParaRPr lang="fr-FR" smtClean="0">
              <a:latin typeface="Calibri" pitchFamily="32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r-FR" smtClean="0">
              <a:ea typeface="ＭＳ Ｐゴシック" pitchFamily="34" charset="-128"/>
            </a:endParaRPr>
          </a:p>
        </p:txBody>
      </p:sp>
      <p:sp>
        <p:nvSpPr>
          <p:cNvPr id="2969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CC1B66-D6D8-4F91-8B84-D2F5781BA14E}" type="slidenum">
              <a:rPr lang="fr-FR" smtClean="0">
                <a:latin typeface="Calibri" pitchFamily="32" charset="0"/>
                <a:ea typeface="ＭＳ Ｐゴシック" pitchFamily="34" charset="-128"/>
              </a:rPr>
              <a:pPr/>
              <a:t>8</a:t>
            </a:fld>
            <a:endParaRPr lang="fr-FR" smtClean="0">
              <a:latin typeface="Calibri" pitchFamily="32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fld id="{36BB9E09-B45E-4705-B04A-7DF6448C2900}" type="datetimeFigureOut">
              <a:rPr lang="fr-FR"/>
              <a:pPr>
                <a:defRPr/>
              </a:pPr>
              <a:t>08/07/2015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fld id="{9750505C-E19A-45E9-9F18-8E5A5A43E8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fld id="{934F62D0-323B-427B-95B1-699BEDC2E9F0}" type="datetimeFigureOut">
              <a:rPr lang="fr-FR"/>
              <a:pPr>
                <a:defRPr/>
              </a:pPr>
              <a:t>08/07/2015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fld id="{06456149-5577-4180-9CBC-1123D549F6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fld id="{3E04D5CD-13DC-4422-A026-BD85615D6468}" type="datetimeFigureOut">
              <a:rPr lang="fr-FR"/>
              <a:pPr>
                <a:defRPr/>
              </a:pPr>
              <a:t>08/07/2015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fld id="{0AA4545F-C9FF-4641-A578-5D6AD1B988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fld id="{5920C499-65AF-44A2-84AB-EE31E626C514}" type="datetimeFigureOut">
              <a:rPr lang="fr-FR"/>
              <a:pPr>
                <a:defRPr/>
              </a:pPr>
              <a:t>08/07/2015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fld id="{6C158891-8663-4F2E-A04A-43794BF9F87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fld id="{E7868585-C131-4981-B7A4-1A1FAE084D47}" type="datetimeFigureOut">
              <a:rPr lang="fr-FR"/>
              <a:pPr>
                <a:defRPr/>
              </a:pPr>
              <a:t>08/07/2015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fld id="{48CD9E84-134C-4C3D-8735-2FE85F3F0F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fld id="{67E9CC48-A640-4F97-85C7-D9608125DCF6}" type="datetimeFigureOut">
              <a:rPr lang="fr-FR"/>
              <a:pPr>
                <a:defRPr/>
              </a:pPr>
              <a:t>08/07/2015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fld id="{A78F6923-B57D-4FF4-8F2E-DE08BEEF84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fld id="{74C3E630-174B-4B63-9763-9470F64EDED3}" type="datetimeFigureOut">
              <a:rPr lang="fr-FR"/>
              <a:pPr>
                <a:defRPr/>
              </a:pPr>
              <a:t>08/07/2015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fld id="{82BC9BE1-209F-4191-AE4F-5FF9059E2D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fld id="{3A9AEE72-E2E6-406B-A650-D24B90CD159D}" type="datetimeFigureOut">
              <a:rPr lang="fr-FR"/>
              <a:pPr>
                <a:defRPr/>
              </a:pPr>
              <a:t>08/07/2015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fld id="{7B2C0CDA-8CC7-4A7C-98F2-19211E72C1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fld id="{24B671BB-DA00-45B1-967A-32A6ACBF9129}" type="datetimeFigureOut">
              <a:rPr lang="fr-FR"/>
              <a:pPr>
                <a:defRPr/>
              </a:pPr>
              <a:t>08/07/2015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fld id="{6FF49DAA-149E-4536-A298-B07BDD0A99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fld id="{1088B2C0-27A4-41B8-A682-4377E9A81631}" type="datetimeFigureOut">
              <a:rPr lang="fr-FR"/>
              <a:pPr>
                <a:defRPr/>
              </a:pPr>
              <a:t>08/07/2015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fld id="{8995B57B-72BE-4376-B7D1-914D31EC87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fld id="{96E5F516-B837-4D3F-9111-4F1880E65964}" type="datetimeFigureOut">
              <a:rPr lang="fr-FR"/>
              <a:pPr>
                <a:defRPr/>
              </a:pPr>
              <a:t>08/07/2015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fld id="{B57482D3-7EB3-4FDE-9511-4F60E89CA4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2" charset="0"/>
              </a:defRPr>
            </a:lvl1pPr>
          </a:lstStyle>
          <a:p>
            <a:fld id="{F6833164-BAD3-4848-8A5C-1E8CC60EC1F6}" type="datetimeFigureOut">
              <a:rPr lang="fr-FR"/>
              <a:pPr/>
              <a:t>08/07/2015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2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2" charset="0"/>
              </a:defRPr>
            </a:lvl1pPr>
          </a:lstStyle>
          <a:p>
            <a:fld id="{3F0F59B2-BA35-44A1-B1D6-6C7C78D2B034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spd="slow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75463" y="404813"/>
            <a:ext cx="2089150" cy="151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124075" y="3141663"/>
            <a:ext cx="6875463" cy="18145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171450">
              <a:defRPr/>
            </a:pPr>
            <a:r>
              <a:rPr lang="fr-FR" sz="4000" b="1" dirty="0">
                <a:solidFill>
                  <a:srgbClr val="81B040"/>
                </a:solidFill>
                <a:latin typeface="+mn-lt"/>
                <a:ea typeface="+mn-ea"/>
              </a:rPr>
              <a:t>Des déchets aux ressources</a:t>
            </a:r>
          </a:p>
          <a:p>
            <a:pPr marL="171450">
              <a:defRPr/>
            </a:pPr>
            <a:r>
              <a:rPr lang="fr-FR" sz="2400" dirty="0">
                <a:solidFill>
                  <a:srgbClr val="81B040"/>
                </a:solidFill>
                <a:latin typeface="+mn-lt"/>
                <a:ea typeface="+mn-ea"/>
              </a:rPr>
              <a:t>L’économie circulaire comme stratégie de développement économique, social et environnemental d’un territoire</a:t>
            </a:r>
          </a:p>
        </p:txBody>
      </p:sp>
      <p:pic>
        <p:nvPicPr>
          <p:cNvPr id="14340" name="Image 1" descr="logo-smicval_CMJN.jpg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260350"/>
            <a:ext cx="180022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ous-titre 4"/>
          <p:cNvSpPr txBox="1">
            <a:spLocks/>
          </p:cNvSpPr>
          <p:nvPr/>
        </p:nvSpPr>
        <p:spPr>
          <a:xfrm>
            <a:off x="4356100" y="5445125"/>
            <a:ext cx="4392613" cy="863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95959"/>
                </a:solidFill>
                <a:latin typeface="Franks" pitchFamily="2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Franks" pitchFamily="2" charset="0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Franks" pitchFamily="2" charset="0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Franks" pitchFamily="2" charset="0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Franks" pitchFamily="2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Font typeface="Arial" charset="0"/>
              <a:buNone/>
              <a:defRPr/>
            </a:pPr>
            <a:endParaRPr lang="fr-FR" sz="1600" i="1" dirty="0" smtClean="0">
              <a:solidFill>
                <a:schemeClr val="bg1">
                  <a:lumMod val="50000"/>
                </a:schemeClr>
              </a:solidFill>
              <a:latin typeface="Calibri" charset="0"/>
            </a:endParaRPr>
          </a:p>
          <a:p>
            <a:pPr marL="0" indent="0" algn="r">
              <a:spcBef>
                <a:spcPct val="0"/>
              </a:spcBef>
              <a:buFont typeface="Arial" charset="0"/>
              <a:buNone/>
              <a:defRPr/>
            </a:pP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Séminaire de travail TZGZD - MEDDE</a:t>
            </a:r>
          </a:p>
          <a:p>
            <a:pPr marL="0" indent="0" algn="r">
              <a:spcBef>
                <a:spcPct val="0"/>
              </a:spcBef>
              <a:buFont typeface="Arial" charset="0"/>
              <a:buNone/>
              <a:defRPr/>
            </a:pP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8 juillet 2015</a:t>
            </a:r>
            <a:endParaRPr lang="fr-FR" sz="1600" i="1" dirty="0">
              <a:solidFill>
                <a:schemeClr val="bg1">
                  <a:lumMod val="50000"/>
                </a:schemeClr>
              </a:solidFill>
              <a:latin typeface="Calibri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18000" y="2654300"/>
            <a:ext cx="1638300" cy="314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6386" name="Grouper 7"/>
          <p:cNvGrpSpPr>
            <a:grpSpLocks/>
          </p:cNvGrpSpPr>
          <p:nvPr/>
        </p:nvGrpSpPr>
        <p:grpSpPr bwMode="auto">
          <a:xfrm>
            <a:off x="5580063" y="765175"/>
            <a:ext cx="1936750" cy="1924050"/>
            <a:chOff x="6571752" y="853835"/>
            <a:chExt cx="1936677" cy="1924530"/>
          </a:xfrm>
        </p:grpSpPr>
        <p:pic>
          <p:nvPicPr>
            <p:cNvPr id="1639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71752" y="853835"/>
              <a:ext cx="1936677" cy="1924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7349598" y="1511224"/>
              <a:ext cx="211129" cy="304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" name="Ellipse 3"/>
            <p:cNvSpPr/>
            <p:nvPr/>
          </p:nvSpPr>
          <p:spPr>
            <a:xfrm>
              <a:off x="7186091" y="2019351"/>
              <a:ext cx="92072" cy="90511"/>
            </a:xfrm>
            <a:prstGeom prst="ellipse">
              <a:avLst/>
            </a:prstGeom>
            <a:solidFill>
              <a:srgbClr val="0DA33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360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443663" y="1484313"/>
            <a:ext cx="392112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6388" name="Image 2"/>
          <p:cNvPicPr>
            <a:picLocks noChangeAspect="1"/>
          </p:cNvPicPr>
          <p:nvPr/>
        </p:nvPicPr>
        <p:blipFill>
          <a:blip r:embed="rId4"/>
          <a:srcRect l="32591" t="16261" r="28177" b="26662"/>
          <a:stretch>
            <a:fillRect/>
          </a:stretch>
        </p:blipFill>
        <p:spPr bwMode="auto">
          <a:xfrm>
            <a:off x="6804025" y="765175"/>
            <a:ext cx="2232025" cy="1687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>
          <a:xfrm rot="1519345">
            <a:off x="7416800" y="1093788"/>
            <a:ext cx="919163" cy="49053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443663" y="1412875"/>
            <a:ext cx="288925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6391" name="Image 11" descr="emilion-672688-jpg_46206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2708275"/>
            <a:ext cx="295275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Espace réservé du contenu 2"/>
          <p:cNvSpPr txBox="1">
            <a:spLocks/>
          </p:cNvSpPr>
          <p:nvPr/>
        </p:nvSpPr>
        <p:spPr bwMode="auto">
          <a:xfrm>
            <a:off x="179388" y="836613"/>
            <a:ext cx="8748712" cy="54276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ＭＳ Ｐゴシック" charset="0"/>
              </a:rPr>
              <a:t> </a:t>
            </a:r>
            <a:r>
              <a:rPr lang="fr-FR" sz="2000" dirty="0" smtClean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Collectivité territoriale de </a:t>
            </a:r>
            <a:r>
              <a:rPr lang="fr-FR" sz="2000" b="1" dirty="0" smtClean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collecte et traitement </a:t>
            </a:r>
          </a:p>
          <a:p>
            <a:pPr marL="0" lvl="1" eaLnBrk="1" hangingPunct="1">
              <a:spcBef>
                <a:spcPct val="20000"/>
              </a:spcBef>
              <a:defRPr/>
            </a:pPr>
            <a:r>
              <a:rPr lang="fr-FR" sz="2000" b="1" dirty="0" smtClean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des déchets</a:t>
            </a:r>
            <a:r>
              <a:rPr lang="fr-FR" sz="2000" dirty="0" smtClean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 ménagers et assimilés</a:t>
            </a:r>
          </a:p>
          <a:p>
            <a:pPr marL="0" lvl="1" eaLnBrk="1" hangingPunct="1">
              <a:spcBef>
                <a:spcPct val="20000"/>
              </a:spcBef>
              <a:defRPr/>
            </a:pPr>
            <a:endParaRPr lang="fr-FR" sz="1000" dirty="0" smtClean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0"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fr-FR" dirty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 </a:t>
            </a:r>
            <a:r>
              <a:rPr lang="fr-FR" sz="2000" dirty="0" smtClean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141 communes, 10 intercommunalités </a:t>
            </a:r>
          </a:p>
          <a:p>
            <a:pPr marL="0" lvl="1" eaLnBrk="1" hangingPunct="1">
              <a:spcBef>
                <a:spcPct val="20000"/>
              </a:spcBef>
              <a:defRPr/>
            </a:pPr>
            <a:r>
              <a:rPr lang="fr-FR" sz="2000" b="1" dirty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	</a:t>
            </a:r>
            <a:r>
              <a:rPr lang="fr-FR" sz="2000" b="1" dirty="0" smtClean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200 000 </a:t>
            </a:r>
            <a:r>
              <a:rPr lang="fr-FR" sz="2000" b="1" dirty="0" err="1" smtClean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hab</a:t>
            </a:r>
            <a:endParaRPr lang="fr-FR" sz="2000" dirty="0" smtClean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0"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fr-FR" sz="1000" dirty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0"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fr-FR" dirty="0" smtClean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 </a:t>
            </a:r>
            <a:r>
              <a:rPr lang="fr-FR" sz="2000" dirty="0" smtClean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250 agents - budget de 40M€</a:t>
            </a:r>
          </a:p>
          <a:p>
            <a:pPr marL="0"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fr-FR" sz="1000" dirty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0"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fr-FR" dirty="0" smtClean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 </a:t>
            </a:r>
            <a:r>
              <a:rPr lang="fr-FR" sz="2000" dirty="0" smtClean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Politique </a:t>
            </a:r>
            <a:r>
              <a:rPr lang="fr-FR" sz="2000" dirty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de </a:t>
            </a:r>
            <a:r>
              <a:rPr lang="fr-FR" sz="2000" b="1" dirty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prévention et de recyclage maximum</a:t>
            </a:r>
          </a:p>
          <a:p>
            <a:pPr marL="800100" lvl="2" indent="-342900" eaLnBrk="1" hangingPunct="1">
              <a:spcBef>
                <a:spcPct val="20000"/>
              </a:spcBef>
              <a:buFont typeface="Courier New"/>
              <a:buChar char="o"/>
              <a:defRPr/>
            </a:pPr>
            <a:r>
              <a:rPr lang="fr-FR" sz="1800" dirty="0" smtClean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40 </a:t>
            </a:r>
            <a:r>
              <a:rPr lang="fr-FR" sz="1800" dirty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flux </a:t>
            </a:r>
            <a:r>
              <a:rPr lang="fr-FR" sz="1800" dirty="0" smtClean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collectés</a:t>
            </a:r>
            <a:endParaRPr lang="fr-FR" sz="1800" dirty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800100" lvl="2" indent="-342900" eaLnBrk="1" hangingPunct="1">
              <a:spcBef>
                <a:spcPct val="20000"/>
              </a:spcBef>
              <a:buFont typeface="Courier New"/>
              <a:buChar char="o"/>
              <a:defRPr/>
            </a:pPr>
            <a:r>
              <a:rPr lang="fr-FR" sz="1800" b="1" dirty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50% </a:t>
            </a:r>
            <a:r>
              <a:rPr lang="fr-FR" sz="1800" dirty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de </a:t>
            </a:r>
            <a:r>
              <a:rPr lang="fr-FR" sz="1800" dirty="0" smtClean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valorisation organique et matière</a:t>
            </a:r>
            <a:endParaRPr lang="fr-FR" sz="1800" dirty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800100" lvl="2" indent="-342900" eaLnBrk="1" hangingPunct="1">
              <a:spcBef>
                <a:spcPct val="20000"/>
              </a:spcBef>
              <a:buFont typeface="Courier New"/>
              <a:buChar char="o"/>
              <a:defRPr/>
            </a:pPr>
            <a:r>
              <a:rPr lang="fr-FR" sz="1800" dirty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réduction de </a:t>
            </a:r>
            <a:r>
              <a:rPr lang="fr-FR" sz="1800" b="1" dirty="0" smtClean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-13% </a:t>
            </a:r>
            <a:r>
              <a:rPr lang="fr-FR" sz="1800" dirty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des OMA en 5 ans</a:t>
            </a:r>
          </a:p>
          <a:p>
            <a:pPr marL="800100" lvl="2" indent="-342900" eaLnBrk="1" hangingPunct="1">
              <a:spcBef>
                <a:spcPct val="20000"/>
              </a:spcBef>
              <a:buFont typeface="Courier New"/>
              <a:buChar char="o"/>
              <a:defRPr/>
            </a:pPr>
            <a:r>
              <a:rPr lang="fr-FR" sz="1800" dirty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objectifs du grenelle </a:t>
            </a:r>
            <a:r>
              <a:rPr lang="fr-FR" sz="1800" b="1" dirty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2015 atteints en 2010</a:t>
            </a:r>
          </a:p>
          <a:p>
            <a:pPr marL="800100" lvl="2" indent="-342900" eaLnBrk="1" hangingPunct="1">
              <a:spcBef>
                <a:spcPct val="20000"/>
              </a:spcBef>
              <a:buFont typeface="Courier New"/>
              <a:buChar char="o"/>
              <a:defRPr/>
            </a:pPr>
            <a:r>
              <a:rPr lang="fr-FR" sz="1800" dirty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Réduction de la fiscalité de </a:t>
            </a:r>
            <a:r>
              <a:rPr lang="fr-FR" sz="1800" b="1" dirty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20% en 5 </a:t>
            </a:r>
            <a:r>
              <a:rPr lang="fr-FR" sz="1800" b="1" dirty="0" smtClean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ans</a:t>
            </a:r>
          </a:p>
          <a:p>
            <a:pPr marL="800100" lvl="2" indent="-342900" eaLnBrk="1" hangingPunct="1">
              <a:spcBef>
                <a:spcPct val="20000"/>
              </a:spcBef>
              <a:buFont typeface="Courier New"/>
              <a:buChar char="o"/>
              <a:defRPr/>
            </a:pPr>
            <a:endParaRPr lang="fr-FR" sz="1600" b="1" dirty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0"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fr-FR" sz="2000" dirty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 </a:t>
            </a:r>
            <a:r>
              <a:rPr lang="fr-FR" sz="2000" dirty="0" smtClean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Présidence du </a:t>
            </a:r>
            <a:endParaRPr lang="fr-FR" sz="2000" dirty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800100" lvl="2" indent="-342900" eaLnBrk="1" hangingPunct="1">
              <a:spcBef>
                <a:spcPct val="20000"/>
              </a:spcBef>
              <a:buFont typeface="Courier New"/>
              <a:buChar char="o"/>
              <a:defRPr/>
            </a:pPr>
            <a:endParaRPr lang="fr-FR" sz="1600" b="1" dirty="0" smtClean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0" lvl="1" eaLnBrk="1" hangingPunct="1">
              <a:spcBef>
                <a:spcPct val="20000"/>
              </a:spcBef>
              <a:defRPr/>
            </a:pPr>
            <a:endParaRPr lang="fr-FR" dirty="0" smtClean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0"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fr-FR" sz="1600" dirty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0" lvl="1" eaLnBrk="1" hangingPunct="1">
              <a:spcBef>
                <a:spcPct val="20000"/>
              </a:spcBef>
              <a:defRPr/>
            </a:pPr>
            <a:endParaRPr lang="fr-FR" sz="1000" baseline="30000" dirty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0"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fr-FR" sz="1000" dirty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0"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fr-FR" sz="1000" dirty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0"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fr-FR" sz="1000" dirty="0" smtClean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0" lvl="1" eaLnBrk="1" hangingPunct="1">
              <a:spcBef>
                <a:spcPct val="20000"/>
              </a:spcBef>
              <a:defRPr/>
            </a:pPr>
            <a:r>
              <a:rPr lang="fr-FR" sz="2000" b="1" dirty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	</a:t>
            </a:r>
            <a:endParaRPr lang="fr-FR" sz="1000" b="1" dirty="0" smtClean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0" lvl="1" eaLnBrk="1" hangingPunct="1">
              <a:spcBef>
                <a:spcPct val="20000"/>
              </a:spcBef>
              <a:defRPr/>
            </a:pPr>
            <a:endParaRPr lang="fr-FR" sz="1000" b="1" dirty="0" smtClean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0" lvl="1" eaLnBrk="1" hangingPunct="1">
              <a:spcBef>
                <a:spcPct val="20000"/>
              </a:spcBef>
              <a:defRPr/>
            </a:pPr>
            <a:endParaRPr lang="fr-FR" sz="1000" b="1" dirty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0" lvl="1" eaLnBrk="1" hangingPunct="1">
              <a:spcBef>
                <a:spcPct val="20000"/>
              </a:spcBef>
              <a:defRPr/>
            </a:pPr>
            <a:endParaRPr lang="fr-FR" b="1" dirty="0" smtClean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0" lvl="1" eaLnBrk="1" hangingPunct="1">
              <a:spcBef>
                <a:spcPct val="20000"/>
              </a:spcBef>
              <a:defRPr/>
            </a:pPr>
            <a:endParaRPr lang="fr-FR" sz="1000" b="1" dirty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0" lvl="1" eaLnBrk="1" hangingPunct="1">
              <a:spcBef>
                <a:spcPct val="20000"/>
              </a:spcBef>
              <a:defRPr/>
            </a:pPr>
            <a:endParaRPr lang="fr-FR" sz="1000" b="1" dirty="0" smtClean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0"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fr-FR" sz="4400" b="1" dirty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</p:txBody>
      </p:sp>
      <p:pic>
        <p:nvPicPr>
          <p:cNvPr id="16393" name="Image 9" descr="logo RC+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5661025"/>
            <a:ext cx="1971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Image 21" descr="logo-smicval_CMJN.jpg.t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75600" y="5876925"/>
            <a:ext cx="990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Image 10" descr="balles0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2225" y="5010150"/>
            <a:ext cx="27717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Image 6" descr="retourneur03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64163" y="4149725"/>
            <a:ext cx="21605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0" y="0"/>
            <a:ext cx="9144000" cy="646113"/>
          </a:xfrm>
          <a:prstGeom prst="rect">
            <a:avLst/>
          </a:prstGeom>
          <a:solidFill>
            <a:srgbClr val="61AD2D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3600" b="1" dirty="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rPr>
              <a:t>  Le SMICVAL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18000" y="2654300"/>
            <a:ext cx="1638300" cy="314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solidFill>
            <a:srgbClr val="51AB29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3600" b="1" dirty="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rPr>
              <a:t>  Une vision politique de la performance </a:t>
            </a:r>
          </a:p>
          <a:p>
            <a:pPr algn="r">
              <a:defRPr/>
            </a:pPr>
            <a:r>
              <a:rPr lang="fr-FR" sz="3600" b="1" dirty="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rPr>
              <a:t>du </a:t>
            </a:r>
            <a:r>
              <a:rPr lang="fr-FR" sz="3600" b="1" dirty="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rPr>
              <a:t>service public </a:t>
            </a:r>
            <a:r>
              <a:rPr lang="fr-FR" sz="3600" b="1" dirty="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rPr>
              <a:t>pour le territoire</a:t>
            </a:r>
          </a:p>
        </p:txBody>
      </p:sp>
      <p:sp>
        <p:nvSpPr>
          <p:cNvPr id="17410" name="Espace réservé du contenu 2"/>
          <p:cNvSpPr txBox="1">
            <a:spLocks/>
          </p:cNvSpPr>
          <p:nvPr/>
        </p:nvSpPr>
        <p:spPr bwMode="auto">
          <a:xfrm>
            <a:off x="31750" y="1052513"/>
            <a:ext cx="8061325" cy="28749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eaLnBrk="1" hangingPunct="1">
              <a:spcBef>
                <a:spcPct val="20000"/>
              </a:spcBef>
              <a:defRPr/>
            </a:pPr>
            <a:endParaRPr lang="fr-FR" dirty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685800" lvl="2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fr-FR" dirty="0" smtClean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 </a:t>
            </a: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Calibri" charset="0"/>
                <a:cs typeface="ＭＳ Ｐゴシック" charset="0"/>
              </a:rPr>
              <a:t>A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charset="0"/>
                <a:cs typeface="ＭＳ Ｐゴシック" charset="0"/>
              </a:rPr>
              <a:t>ssurer </a:t>
            </a: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Calibri" charset="0"/>
                <a:cs typeface="ＭＳ Ｐゴシック" charset="0"/>
              </a:rPr>
              <a:t>un service public de qualité </a:t>
            </a:r>
            <a:r>
              <a:rPr lang="fr-FR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charset="0"/>
                <a:cs typeface="ＭＳ Ｐゴシック" charset="0"/>
              </a:rPr>
              <a:t>sans laisser de « dettes »</a:t>
            </a: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Calibri" charset="0"/>
                <a:cs typeface="ＭＳ Ｐゴシック" charset="0"/>
              </a:rPr>
              <a:t> économique, sociale et 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charset="0"/>
                <a:cs typeface="ＭＳ Ｐゴシック" charset="0"/>
              </a:rPr>
              <a:t>environnementale</a:t>
            </a:r>
          </a:p>
          <a:p>
            <a:pPr marL="457200" lvl="2" indent="0" eaLnBrk="1" hangingPunct="1">
              <a:spcBef>
                <a:spcPct val="20000"/>
              </a:spcBef>
              <a:defRPr/>
            </a:pPr>
            <a:endParaRPr lang="fr-FR" sz="1000" dirty="0">
              <a:solidFill>
                <a:prstClr val="black">
                  <a:lumMod val="65000"/>
                  <a:lumOff val="35000"/>
                </a:prstClr>
              </a:solidFill>
              <a:latin typeface="Calibri" charset="0"/>
              <a:cs typeface="ＭＳ Ｐゴシック" charset="0"/>
            </a:endParaRPr>
          </a:p>
          <a:p>
            <a:pPr marL="685800" lvl="2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Calibri" charset="0"/>
                <a:cs typeface="ＭＳ Ｐゴシック" charset="0"/>
              </a:rPr>
              <a:t>C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charset="0"/>
                <a:cs typeface="ＭＳ Ｐゴシック" charset="0"/>
              </a:rPr>
              <a:t>onsidérer </a:t>
            </a: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Calibri" charset="0"/>
                <a:cs typeface="ＭＳ Ｐゴシック" charset="0"/>
              </a:rPr>
              <a:t>son action au delà de la simple prestation de service mais comme </a:t>
            </a:r>
            <a:r>
              <a:rPr lang="fr-FR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charset="0"/>
                <a:cs typeface="ＭＳ Ｐゴシック" charset="0"/>
              </a:rPr>
              <a:t>acteur de développement </a:t>
            </a:r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charset="0"/>
                <a:cs typeface="ＭＳ Ｐゴシック" charset="0"/>
              </a:rPr>
              <a:t>économique, social et environnemental du territoire</a:t>
            </a:r>
          </a:p>
          <a:p>
            <a:pPr marL="685800" lvl="2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fr-FR" sz="1000" b="1" dirty="0" smtClean="0">
              <a:solidFill>
                <a:prstClr val="black">
                  <a:lumMod val="65000"/>
                  <a:lumOff val="35000"/>
                </a:prstClr>
              </a:solidFill>
              <a:latin typeface="Calibri" charset="0"/>
              <a:cs typeface="ＭＳ Ｐゴシック" charset="0"/>
            </a:endParaRPr>
          </a:p>
          <a:p>
            <a:pPr marL="0" lvl="1" eaLnBrk="1" hangingPunct="1">
              <a:spcBef>
                <a:spcPct val="20000"/>
              </a:spcBef>
              <a:defRPr/>
            </a:pPr>
            <a:endParaRPr lang="fr-FR" dirty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0" lvl="1" eaLnBrk="1" hangingPunct="1">
              <a:spcBef>
                <a:spcPct val="20000"/>
              </a:spcBef>
              <a:defRPr/>
            </a:pPr>
            <a:endParaRPr lang="fr-FR" dirty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0" lvl="1" eaLnBrk="1" hangingPunct="1">
              <a:spcBef>
                <a:spcPct val="20000"/>
              </a:spcBef>
              <a:defRPr/>
            </a:pPr>
            <a:r>
              <a:rPr lang="fr-FR" b="1" dirty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	</a:t>
            </a:r>
            <a:endParaRPr lang="fr-FR" b="1" dirty="0" smtClean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0" lvl="1" eaLnBrk="1" hangingPunct="1">
              <a:spcBef>
                <a:spcPct val="20000"/>
              </a:spcBef>
              <a:defRPr/>
            </a:pPr>
            <a:endParaRPr lang="fr-FR" b="1" dirty="0" smtClean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0" lvl="1" eaLnBrk="1" hangingPunct="1">
              <a:spcBef>
                <a:spcPct val="20000"/>
              </a:spcBef>
              <a:defRPr/>
            </a:pPr>
            <a:endParaRPr lang="fr-FR" b="1" dirty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0" lvl="1" eaLnBrk="1" hangingPunct="1">
              <a:spcBef>
                <a:spcPct val="20000"/>
              </a:spcBef>
              <a:defRPr/>
            </a:pPr>
            <a:endParaRPr lang="fr-FR" b="1" dirty="0" smtClean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0" lvl="1" eaLnBrk="1" hangingPunct="1">
              <a:spcBef>
                <a:spcPct val="20000"/>
              </a:spcBef>
              <a:defRPr/>
            </a:pPr>
            <a:endParaRPr lang="fr-FR" b="1" dirty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0" lvl="1" eaLnBrk="1" hangingPunct="1">
              <a:spcBef>
                <a:spcPct val="20000"/>
              </a:spcBef>
              <a:defRPr/>
            </a:pPr>
            <a:endParaRPr lang="fr-FR" b="1" dirty="0" smtClean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0" lvl="1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fr-FR" b="1" dirty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18436" name="Espace réservé du contenu 2"/>
          <p:cNvSpPr txBox="1">
            <a:spLocks/>
          </p:cNvSpPr>
          <p:nvPr/>
        </p:nvSpPr>
        <p:spPr bwMode="auto">
          <a:xfrm>
            <a:off x="1187450" y="4581525"/>
            <a:ext cx="4824413" cy="1008063"/>
          </a:xfrm>
          <a:prstGeom prst="rect">
            <a:avLst/>
          </a:prstGeom>
          <a:noFill/>
          <a:ln w="9525">
            <a:solidFill>
              <a:srgbClr val="0DA334"/>
            </a:solidFill>
            <a:miter lim="800000"/>
            <a:headEnd/>
            <a:tailEnd/>
          </a:ln>
        </p:spPr>
        <p:txBody>
          <a:bodyPr/>
          <a:lstStyle/>
          <a:p>
            <a:pPr marL="457200" lvl="2">
              <a:spcBef>
                <a:spcPct val="20000"/>
              </a:spcBef>
            </a:pPr>
            <a:r>
              <a:rPr lang="fr-FR" sz="2400" b="1">
                <a:solidFill>
                  <a:srgbClr val="595959"/>
                </a:solidFill>
                <a:latin typeface="Calibri" pitchFamily="32" charset="0"/>
              </a:rPr>
              <a:t>« Construisons Ensemble 2020 </a:t>
            </a:r>
            <a:r>
              <a:rPr lang="fr-FR" sz="2400">
                <a:solidFill>
                  <a:srgbClr val="595959"/>
                </a:solidFill>
                <a:latin typeface="Calibri" pitchFamily="32" charset="0"/>
              </a:rPr>
              <a:t>»</a:t>
            </a:r>
          </a:p>
          <a:p>
            <a:pPr marL="457200" lvl="2">
              <a:spcBef>
                <a:spcPct val="20000"/>
              </a:spcBef>
            </a:pPr>
            <a:r>
              <a:rPr lang="fr-FR" sz="2400">
                <a:solidFill>
                  <a:srgbClr val="595959"/>
                </a:solidFill>
                <a:latin typeface="Calibri" pitchFamily="32" charset="0"/>
              </a:rPr>
              <a:t>Schéma stratégique du Smicval </a:t>
            </a:r>
          </a:p>
          <a:p>
            <a:pPr marL="457200" lvl="2">
              <a:spcBef>
                <a:spcPct val="20000"/>
              </a:spcBef>
            </a:pPr>
            <a:endParaRPr lang="fr-FR" sz="2400">
              <a:solidFill>
                <a:srgbClr val="595959"/>
              </a:solidFill>
              <a:latin typeface="Calibri" pitchFamily="32" charset="0"/>
            </a:endParaRPr>
          </a:p>
          <a:p>
            <a:pPr marL="0" lvl="1">
              <a:spcBef>
                <a:spcPct val="20000"/>
              </a:spcBef>
              <a:buFont typeface="Arial" charset="0"/>
              <a:buChar char="•"/>
            </a:pPr>
            <a:endParaRPr lang="fr-FR" sz="2400">
              <a:solidFill>
                <a:srgbClr val="595959"/>
              </a:solidFill>
              <a:latin typeface="Calibri" pitchFamily="32" charset="0"/>
            </a:endParaRPr>
          </a:p>
          <a:p>
            <a:pPr marL="0" lvl="1">
              <a:spcBef>
                <a:spcPct val="20000"/>
              </a:spcBef>
              <a:buFont typeface="Arial" charset="0"/>
              <a:buChar char="•"/>
            </a:pPr>
            <a:endParaRPr lang="fr-FR" sz="2400">
              <a:solidFill>
                <a:srgbClr val="595959"/>
              </a:solidFill>
              <a:latin typeface="Calibri" pitchFamily="32" charset="0"/>
            </a:endParaRPr>
          </a:p>
          <a:p>
            <a:pPr marL="0" lvl="1">
              <a:spcBef>
                <a:spcPct val="20000"/>
              </a:spcBef>
            </a:pPr>
            <a:endParaRPr lang="fr-FR" sz="2400">
              <a:solidFill>
                <a:srgbClr val="595959"/>
              </a:solidFill>
              <a:latin typeface="Calibri" pitchFamily="32" charset="0"/>
            </a:endParaRPr>
          </a:p>
          <a:p>
            <a:pPr marL="0" lvl="1">
              <a:spcBef>
                <a:spcPct val="20000"/>
              </a:spcBef>
            </a:pPr>
            <a:r>
              <a:rPr lang="fr-FR" sz="2400" b="1">
                <a:solidFill>
                  <a:srgbClr val="595959"/>
                </a:solidFill>
                <a:latin typeface="Calibri" pitchFamily="32" charset="0"/>
              </a:rPr>
              <a:t>	</a:t>
            </a:r>
          </a:p>
          <a:p>
            <a:pPr marL="0" lvl="1">
              <a:spcBef>
                <a:spcPct val="20000"/>
              </a:spcBef>
            </a:pPr>
            <a:endParaRPr lang="fr-FR" sz="2400" b="1">
              <a:solidFill>
                <a:srgbClr val="595959"/>
              </a:solidFill>
              <a:latin typeface="Calibri" pitchFamily="32" charset="0"/>
            </a:endParaRPr>
          </a:p>
          <a:p>
            <a:pPr marL="0" lvl="1">
              <a:spcBef>
                <a:spcPct val="20000"/>
              </a:spcBef>
            </a:pPr>
            <a:endParaRPr lang="fr-FR" sz="2400" b="1">
              <a:solidFill>
                <a:srgbClr val="595959"/>
              </a:solidFill>
              <a:latin typeface="Calibri" pitchFamily="32" charset="0"/>
            </a:endParaRPr>
          </a:p>
          <a:p>
            <a:pPr marL="0" lvl="1">
              <a:spcBef>
                <a:spcPct val="20000"/>
              </a:spcBef>
            </a:pPr>
            <a:endParaRPr lang="fr-FR" sz="2400" b="1">
              <a:solidFill>
                <a:srgbClr val="595959"/>
              </a:solidFill>
              <a:latin typeface="Calibri" pitchFamily="32" charset="0"/>
            </a:endParaRPr>
          </a:p>
          <a:p>
            <a:pPr marL="0" lvl="1">
              <a:spcBef>
                <a:spcPct val="20000"/>
              </a:spcBef>
            </a:pPr>
            <a:endParaRPr lang="fr-FR" sz="2400" b="1">
              <a:solidFill>
                <a:srgbClr val="595959"/>
              </a:solidFill>
              <a:latin typeface="Calibri" pitchFamily="32" charset="0"/>
            </a:endParaRPr>
          </a:p>
          <a:p>
            <a:pPr marL="0" lvl="1">
              <a:spcBef>
                <a:spcPct val="20000"/>
              </a:spcBef>
            </a:pPr>
            <a:endParaRPr lang="fr-FR" sz="2400" b="1">
              <a:solidFill>
                <a:srgbClr val="595959"/>
              </a:solidFill>
              <a:latin typeface="Calibri" pitchFamily="32" charset="0"/>
            </a:endParaRPr>
          </a:p>
          <a:p>
            <a:pPr marL="0" lvl="1">
              <a:spcBef>
                <a:spcPct val="20000"/>
              </a:spcBef>
              <a:buFont typeface="Arial" charset="0"/>
              <a:buChar char="•"/>
            </a:pPr>
            <a:endParaRPr lang="fr-FR" sz="2400" b="1">
              <a:solidFill>
                <a:srgbClr val="595959"/>
              </a:solidFill>
              <a:latin typeface="Calibri" pitchFamily="32" charset="0"/>
            </a:endParaRPr>
          </a:p>
        </p:txBody>
      </p:sp>
      <p:pic>
        <p:nvPicPr>
          <p:cNvPr id="18437" name="Image 6" descr="logo-smicval_CMJN.jpg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5600" y="5876925"/>
            <a:ext cx="990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 descr="C:\Documents and Settings\bittard\Mes documents\Schéma stratégique\Réalisation DOCUMENT\création\Visu 3D De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3706813"/>
            <a:ext cx="2771775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cteur droit avec flèche 17"/>
          <p:cNvCxnSpPr>
            <a:cxnSpLocks noChangeShapeType="1"/>
          </p:cNvCxnSpPr>
          <p:nvPr/>
        </p:nvCxnSpPr>
        <p:spPr bwMode="auto">
          <a:xfrm>
            <a:off x="468313" y="5013325"/>
            <a:ext cx="1079500" cy="0"/>
          </a:xfrm>
          <a:prstGeom prst="straightConnector1">
            <a:avLst/>
          </a:prstGeom>
          <a:noFill/>
          <a:ln w="130175">
            <a:solidFill>
              <a:srgbClr val="0DA334"/>
            </a:solidFill>
            <a:round/>
            <a:headEnd/>
            <a:tailEnd type="arrow" w="sm" len="sm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grpSp>
        <p:nvGrpSpPr>
          <p:cNvPr id="10" name="Grouper 9"/>
          <p:cNvGrpSpPr>
            <a:grpSpLocks/>
          </p:cNvGrpSpPr>
          <p:nvPr/>
        </p:nvGrpSpPr>
        <p:grpSpPr bwMode="auto">
          <a:xfrm>
            <a:off x="2700338" y="3644900"/>
            <a:ext cx="5519737" cy="2432050"/>
            <a:chOff x="3161092" y="3441420"/>
            <a:chExt cx="5520241" cy="2431435"/>
          </a:xfrm>
        </p:grpSpPr>
        <p:sp>
          <p:nvSpPr>
            <p:cNvPr id="9" name="ZoneTexte 8"/>
            <p:cNvSpPr txBox="1"/>
            <p:nvPr/>
          </p:nvSpPr>
          <p:spPr>
            <a:xfrm rot="20685187">
              <a:off x="3161092" y="3441420"/>
              <a:ext cx="5520241" cy="2431435"/>
            </a:xfrm>
            <a:prstGeom prst="rect">
              <a:avLst/>
            </a:prstGeom>
            <a:solidFill>
              <a:srgbClr val="51AB29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3200" b="1" dirty="0">
                  <a:solidFill>
                    <a:schemeClr val="bg1"/>
                  </a:solidFill>
                  <a:latin typeface="+mn-lt"/>
                  <a:ea typeface="ＭＳ Ｐゴシック" charset="0"/>
                  <a:cs typeface="ＭＳ Ｐゴシック" charset="0"/>
                </a:rPr>
                <a:t>Mise à jour 2015 avec objectifs</a:t>
              </a:r>
            </a:p>
            <a:p>
              <a:pPr algn="ctr">
                <a:defRPr/>
              </a:pPr>
              <a:endParaRPr lang="fr-FR" sz="2400" b="1" dirty="0">
                <a:latin typeface="+mn-lt"/>
                <a:ea typeface="ＭＳ Ｐゴシック" charset="0"/>
                <a:cs typeface="ＭＳ Ｐゴシック" charset="0"/>
              </a:endParaRPr>
            </a:p>
            <a:p>
              <a:pPr algn="ctr">
                <a:defRPr/>
              </a:pPr>
              <a:endParaRPr lang="fr-FR" sz="2400" b="1" dirty="0">
                <a:latin typeface="+mn-lt"/>
                <a:ea typeface="ＭＳ Ｐゴシック" charset="0"/>
                <a:cs typeface="ＭＳ Ｐゴシック" charset="0"/>
              </a:endParaRPr>
            </a:p>
            <a:p>
              <a:pPr algn="ctr">
                <a:defRPr/>
              </a:pPr>
              <a:endParaRPr lang="fr-FR" sz="2400" b="1" dirty="0">
                <a:latin typeface="+mn-lt"/>
                <a:ea typeface="ＭＳ Ｐゴシック" charset="0"/>
                <a:cs typeface="ＭＳ Ｐゴシック" charset="0"/>
              </a:endParaRPr>
            </a:p>
            <a:p>
              <a:pPr algn="ctr">
                <a:defRPr/>
              </a:pPr>
              <a:endParaRPr lang="fr-FR" sz="2400" b="1" dirty="0">
                <a:latin typeface="+mn-lt"/>
                <a:ea typeface="ＭＳ Ｐゴシック" charset="0"/>
                <a:cs typeface="ＭＳ Ｐゴシック" charset="0"/>
              </a:endParaRPr>
            </a:p>
            <a:p>
              <a:pPr algn="ctr">
                <a:defRPr/>
              </a:pPr>
              <a:endParaRPr lang="fr-FR" sz="2400" b="1" dirty="0">
                <a:latin typeface="+mn-lt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8442" name="Image 13" descr="bandeau-sous-site-energie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927300">
              <a:off x="3869848" y="4389167"/>
              <a:ext cx="2793894" cy="794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3" name="Image 19" descr="zerodechet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927424">
              <a:off x="6789441" y="3840662"/>
              <a:ext cx="1028619" cy="1430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7912100" y="5630863"/>
            <a:ext cx="989013" cy="1036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11150" y="968375"/>
            <a:ext cx="4518025" cy="27162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0" y="0"/>
            <a:ext cx="9144000" cy="646113"/>
          </a:xfrm>
          <a:prstGeom prst="rect">
            <a:avLst/>
          </a:prstGeom>
          <a:solidFill>
            <a:srgbClr val="61AD2D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3600" b="1" dirty="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rPr>
              <a:t>  Schéma stratégique</a:t>
            </a: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 bwMode="auto">
          <a:xfrm>
            <a:off x="0" y="692150"/>
            <a:ext cx="9612313" cy="46275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lvl="2" indent="0" eaLnBrk="1" hangingPunct="1">
              <a:spcBef>
                <a:spcPct val="20000"/>
              </a:spcBef>
              <a:defRPr/>
            </a:pPr>
            <a:endParaRPr lang="fr-FR" sz="8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cs typeface="ＭＳ Ｐゴシック" charset="0"/>
            </a:endParaRPr>
          </a:p>
          <a:p>
            <a:pPr marL="685800" lvl="2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charset="0"/>
                <a:cs typeface="ＭＳ Ｐゴシック" charset="0"/>
              </a:rPr>
              <a:t>5 valeurs</a:t>
            </a:r>
          </a:p>
          <a:p>
            <a:pPr marL="685800" lvl="2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charset="0"/>
                <a:cs typeface="ＭＳ Ｐゴシック" charset="0"/>
              </a:rPr>
              <a:t>15 enjeux</a:t>
            </a: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Calibri" charset="0"/>
                <a:cs typeface="ＭＳ Ｐゴシック" charset="0"/>
              </a:rPr>
              <a:t>	</a:t>
            </a:r>
            <a:r>
              <a:rPr lang="fr-FR" b="1" u="sng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charset="0"/>
                <a:cs typeface="ＭＳ Ｐゴシック" charset="0"/>
              </a:rPr>
              <a:t>6 objectifs stratégiques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charset="0"/>
                <a:cs typeface="ＭＳ Ｐゴシック" charset="0"/>
              </a:rPr>
              <a:t>	20 axes de progrès		</a:t>
            </a:r>
          </a:p>
          <a:p>
            <a:pPr marL="457200" lvl="2" indent="0" eaLnBrk="1" hangingPunct="1">
              <a:spcBef>
                <a:spcPct val="20000"/>
              </a:spcBef>
              <a:defRPr/>
            </a:pP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Calibri" charset="0"/>
                <a:cs typeface="ＭＳ Ｐゴシック" charset="0"/>
              </a:rPr>
              <a:t>	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charset="0"/>
                <a:cs typeface="ＭＳ Ｐゴシック" charset="0"/>
              </a:rPr>
              <a:t>100 actions et 30 indicateurs de pilotage de la performance</a:t>
            </a:r>
          </a:p>
          <a:p>
            <a:pPr marL="0" lvl="2" indent="0" eaLnBrk="1" hangingPunct="1">
              <a:spcBef>
                <a:spcPct val="20000"/>
              </a:spcBef>
              <a:defRPr/>
            </a:pPr>
            <a:endParaRPr lang="fr-FR" dirty="0">
              <a:solidFill>
                <a:prstClr val="black">
                  <a:lumMod val="65000"/>
                  <a:lumOff val="35000"/>
                </a:prstClr>
              </a:solidFill>
              <a:latin typeface="Calibri" charset="0"/>
              <a:cs typeface="ＭＳ Ｐゴシック" charset="0"/>
            </a:endParaRPr>
          </a:p>
          <a:p>
            <a:pPr marL="0" lvl="2" indent="0" eaLnBrk="1" hangingPunct="1">
              <a:spcBef>
                <a:spcPct val="20000"/>
              </a:spcBef>
              <a:defRPr/>
            </a:pPr>
            <a:endParaRPr lang="fr-FR" dirty="0" smtClean="0">
              <a:solidFill>
                <a:prstClr val="black">
                  <a:lumMod val="65000"/>
                  <a:lumOff val="35000"/>
                </a:prstClr>
              </a:solidFill>
              <a:latin typeface="Calibri" charset="0"/>
              <a:cs typeface="ＭＳ Ｐゴシック" charset="0"/>
            </a:endParaRPr>
          </a:p>
          <a:p>
            <a:pPr marL="457200" lvl="2" indent="0" eaLnBrk="1" hangingPunct="1">
              <a:spcBef>
                <a:spcPct val="20000"/>
              </a:spcBef>
              <a:defRPr/>
            </a:pPr>
            <a:endParaRPr lang="fr-FR" dirty="0" smtClean="0">
              <a:solidFill>
                <a:prstClr val="black">
                  <a:lumMod val="65000"/>
                  <a:lumOff val="35000"/>
                </a:prstClr>
              </a:solidFill>
              <a:latin typeface="Calibri" charset="0"/>
              <a:cs typeface="ＭＳ Ｐゴシック" charset="0"/>
            </a:endParaRPr>
          </a:p>
          <a:p>
            <a:pPr marL="685800" lvl="2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fr-FR" sz="11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charset="0"/>
              <a:cs typeface="ＭＳ Ｐゴシック" charset="0"/>
            </a:endParaRPr>
          </a:p>
          <a:p>
            <a:pPr marL="685800" lvl="2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fr-FR" dirty="0" smtClean="0">
              <a:solidFill>
                <a:prstClr val="black">
                  <a:lumMod val="65000"/>
                  <a:lumOff val="35000"/>
                </a:prstClr>
              </a:solidFill>
              <a:latin typeface="Calibri" charset="0"/>
              <a:cs typeface="ＭＳ Ｐゴシック" charset="0"/>
            </a:endParaRPr>
          </a:p>
          <a:p>
            <a:pPr marL="685800" lvl="2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fr-FR" dirty="0">
              <a:solidFill>
                <a:prstClr val="black">
                  <a:lumMod val="65000"/>
                  <a:lumOff val="35000"/>
                </a:prstClr>
              </a:solidFill>
              <a:latin typeface="Calibri" charset="0"/>
              <a:cs typeface="ＭＳ Ｐゴシック" charset="0"/>
            </a:endParaRPr>
          </a:p>
          <a:p>
            <a:pPr marL="0" lvl="1" eaLnBrk="1" hangingPunct="1">
              <a:spcBef>
                <a:spcPct val="20000"/>
              </a:spcBef>
              <a:defRPr/>
            </a:pPr>
            <a:endParaRPr lang="fr-FR" sz="900" dirty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0" lvl="1" eaLnBrk="1" hangingPunct="1">
              <a:spcBef>
                <a:spcPct val="20000"/>
              </a:spcBef>
              <a:defRPr/>
            </a:pPr>
            <a:endParaRPr lang="fr-FR" sz="900" dirty="0" smtClean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0" lvl="1" eaLnBrk="1" hangingPunct="1">
              <a:spcBef>
                <a:spcPct val="20000"/>
              </a:spcBef>
              <a:defRPr/>
            </a:pPr>
            <a:endParaRPr lang="fr-FR" sz="4000" dirty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</p:txBody>
      </p:sp>
      <p:cxnSp>
        <p:nvCxnSpPr>
          <p:cNvPr id="7" name="Connecteur droit avec flèche 6"/>
          <p:cNvCxnSpPr>
            <a:cxnSpLocks noChangeShapeType="1"/>
          </p:cNvCxnSpPr>
          <p:nvPr/>
        </p:nvCxnSpPr>
        <p:spPr bwMode="auto">
          <a:xfrm>
            <a:off x="7019925" y="1773238"/>
            <a:ext cx="0" cy="455612"/>
          </a:xfrm>
          <a:prstGeom prst="straightConnector1">
            <a:avLst/>
          </a:prstGeom>
          <a:noFill/>
          <a:ln w="50800">
            <a:solidFill>
              <a:srgbClr val="0DA334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11" name="Connecteur droit avec flèche 10"/>
          <p:cNvCxnSpPr>
            <a:cxnSpLocks noChangeShapeType="1"/>
          </p:cNvCxnSpPr>
          <p:nvPr/>
        </p:nvCxnSpPr>
        <p:spPr bwMode="auto">
          <a:xfrm>
            <a:off x="2268538" y="1628775"/>
            <a:ext cx="400050" cy="0"/>
          </a:xfrm>
          <a:prstGeom prst="straightConnector1">
            <a:avLst/>
          </a:prstGeom>
          <a:noFill/>
          <a:ln w="50800">
            <a:solidFill>
              <a:srgbClr val="0DA334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12" name="Connecteur droit avec flèche 11"/>
          <p:cNvCxnSpPr>
            <a:cxnSpLocks noChangeShapeType="1"/>
          </p:cNvCxnSpPr>
          <p:nvPr/>
        </p:nvCxnSpPr>
        <p:spPr bwMode="auto">
          <a:xfrm>
            <a:off x="5940425" y="1628775"/>
            <a:ext cx="401638" cy="0"/>
          </a:xfrm>
          <a:prstGeom prst="straightConnector1">
            <a:avLst/>
          </a:prstGeom>
          <a:noFill/>
          <a:ln w="50800">
            <a:solidFill>
              <a:srgbClr val="0DA334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3" name="ZoneTexte 2"/>
          <p:cNvSpPr txBox="1"/>
          <p:nvPr/>
        </p:nvSpPr>
        <p:spPr>
          <a:xfrm>
            <a:off x="323528" y="2780928"/>
            <a:ext cx="8424936" cy="369332"/>
          </a:xfrm>
          <a:prstGeom prst="rect">
            <a:avLst/>
          </a:prstGeom>
          <a:solidFill>
            <a:srgbClr val="51AB29"/>
          </a:solidFill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 err="1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Obj</a:t>
            </a:r>
            <a:r>
              <a:rPr lang="fr-FR" b="1" dirty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 1  # Assurer un service de qualité</a:t>
            </a:r>
            <a:endParaRPr lang="fr-FR" b="1" dirty="0">
              <a:solidFill>
                <a:srgbClr val="FFFFFF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3528" y="3284984"/>
            <a:ext cx="8424936" cy="369332"/>
          </a:xfrm>
          <a:prstGeom prst="rect">
            <a:avLst/>
          </a:prstGeom>
          <a:solidFill>
            <a:srgbClr val="51AB29"/>
          </a:solidFill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 err="1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Obj</a:t>
            </a:r>
            <a:r>
              <a:rPr lang="fr-FR" b="1" dirty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 2  # Conduire l’action de manière équilibrée et durable</a:t>
            </a:r>
            <a:endParaRPr lang="fr-FR" b="1" dirty="0">
              <a:solidFill>
                <a:srgbClr val="FFFFFF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3528" y="3789040"/>
            <a:ext cx="8424936" cy="646331"/>
          </a:xfrm>
          <a:prstGeom prst="rect">
            <a:avLst/>
          </a:prstGeom>
          <a:solidFill>
            <a:srgbClr val="51AB29"/>
          </a:solidFill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 err="1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Obj</a:t>
            </a:r>
            <a:r>
              <a:rPr lang="fr-FR" b="1" dirty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 3  # Respecter la réglementation: objectifs de prévention et de recyclage, hiérarchisation des modes de traitement</a:t>
            </a:r>
            <a:endParaRPr lang="fr-FR" b="1" dirty="0">
              <a:solidFill>
                <a:srgbClr val="FFFFFF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23528" y="4581128"/>
            <a:ext cx="8424936" cy="369332"/>
          </a:xfrm>
          <a:prstGeom prst="rect">
            <a:avLst/>
          </a:prstGeom>
          <a:solidFill>
            <a:srgbClr val="51AB29"/>
          </a:solidFill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 err="1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Obj</a:t>
            </a:r>
            <a:r>
              <a:rPr lang="fr-FR" b="1" dirty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 4  # Protéger l’environnement</a:t>
            </a:r>
            <a:endParaRPr lang="fr-FR" b="1" dirty="0">
              <a:solidFill>
                <a:srgbClr val="FFFFFF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23528" y="5085184"/>
            <a:ext cx="8424936" cy="646331"/>
          </a:xfrm>
          <a:prstGeom prst="rect">
            <a:avLst/>
          </a:prstGeom>
          <a:solidFill>
            <a:srgbClr val="51AB29"/>
          </a:solidFill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 err="1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Obj</a:t>
            </a:r>
            <a:r>
              <a:rPr lang="fr-FR" b="1" dirty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 5  # Assurer l’optimisation des coûts, l’équilibre financier et maîtriser le poids du financement sur l’usager</a:t>
            </a:r>
            <a:endParaRPr lang="fr-FR" b="1" dirty="0">
              <a:solidFill>
                <a:srgbClr val="FFFFFF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23528" y="5877272"/>
            <a:ext cx="8424936" cy="369332"/>
          </a:xfrm>
          <a:prstGeom prst="rect">
            <a:avLst/>
          </a:prstGeom>
          <a:solidFill>
            <a:srgbClr val="51AB29"/>
          </a:solidFill>
          <a:effectLst>
            <a:glow rad="101600">
              <a:schemeClr val="bg1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 err="1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Obj</a:t>
            </a:r>
            <a:r>
              <a:rPr lang="fr-FR" b="1" dirty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 6  # Assurer le progrès social</a:t>
            </a:r>
            <a:endParaRPr lang="fr-FR" b="1" dirty="0">
              <a:solidFill>
                <a:srgbClr val="FFFFFF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7912100" y="5630863"/>
            <a:ext cx="989013" cy="1036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11150" y="968375"/>
            <a:ext cx="4518025" cy="27162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0" y="0"/>
            <a:ext cx="9144000" cy="646113"/>
          </a:xfrm>
          <a:prstGeom prst="rect">
            <a:avLst/>
          </a:prstGeom>
          <a:solidFill>
            <a:srgbClr val="61AD2D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3600" b="1" dirty="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rPr>
              <a:t>  Les engagements TZGZD du SMICVAL</a:t>
            </a:r>
            <a:endParaRPr lang="fr-FR" sz="3600" b="1" dirty="0">
              <a:solidFill>
                <a:schemeClr val="bg1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2532" name="Espace réservé du contenu 2"/>
          <p:cNvSpPr txBox="1">
            <a:spLocks/>
          </p:cNvSpPr>
          <p:nvPr/>
        </p:nvSpPr>
        <p:spPr bwMode="auto">
          <a:xfrm>
            <a:off x="214313" y="333375"/>
            <a:ext cx="892968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ct val="20000"/>
              </a:spcBef>
            </a:pPr>
            <a:endParaRPr lang="fr-FR" sz="3200" b="1">
              <a:solidFill>
                <a:srgbClr val="595959"/>
              </a:solidFill>
              <a:latin typeface="Calibri" pitchFamily="32" charset="0"/>
            </a:endParaRPr>
          </a:p>
          <a:p>
            <a:pPr marL="647700" lvl="2" indent="-285750">
              <a:spcBef>
                <a:spcPct val="20000"/>
              </a:spcBef>
              <a:buFont typeface="Courier New" pitchFamily="49" charset="0"/>
              <a:buChar char="o"/>
            </a:pPr>
            <a:r>
              <a:rPr lang="fr-FR" sz="2400">
                <a:solidFill>
                  <a:srgbClr val="595959"/>
                </a:solidFill>
                <a:latin typeface="Calibri" pitchFamily="32" charset="0"/>
              </a:rPr>
              <a:t>Réduire de plus de </a:t>
            </a:r>
            <a:r>
              <a:rPr lang="fr-FR" sz="2400" b="1">
                <a:solidFill>
                  <a:srgbClr val="595959"/>
                </a:solidFill>
                <a:latin typeface="Calibri" pitchFamily="32" charset="0"/>
              </a:rPr>
              <a:t>10% les DMA</a:t>
            </a:r>
          </a:p>
          <a:p>
            <a:pPr marL="647700" lvl="2" indent="-285750">
              <a:spcBef>
                <a:spcPct val="20000"/>
              </a:spcBef>
              <a:buFont typeface="Courier New" pitchFamily="49" charset="0"/>
              <a:buChar char="o"/>
            </a:pPr>
            <a:r>
              <a:rPr lang="fr-FR" sz="2400">
                <a:solidFill>
                  <a:srgbClr val="595959"/>
                </a:solidFill>
                <a:latin typeface="Calibri" pitchFamily="32" charset="0"/>
              </a:rPr>
              <a:t>Diminuer de </a:t>
            </a:r>
            <a:r>
              <a:rPr lang="fr-FR" sz="2400" b="1">
                <a:solidFill>
                  <a:srgbClr val="595959"/>
                </a:solidFill>
                <a:latin typeface="Calibri" pitchFamily="32" charset="0"/>
              </a:rPr>
              <a:t>30% les OMR</a:t>
            </a:r>
          </a:p>
          <a:p>
            <a:pPr marL="647700" lvl="2" indent="-285750">
              <a:spcBef>
                <a:spcPct val="20000"/>
              </a:spcBef>
              <a:buFont typeface="Courier New" pitchFamily="49" charset="0"/>
              <a:buChar char="o"/>
            </a:pPr>
            <a:r>
              <a:rPr lang="fr-FR" sz="2400">
                <a:solidFill>
                  <a:srgbClr val="595959"/>
                </a:solidFill>
                <a:latin typeface="Calibri" pitchFamily="32" charset="0"/>
              </a:rPr>
              <a:t>Mettre en œuvre un programme de prévention ambitieux</a:t>
            </a:r>
          </a:p>
          <a:p>
            <a:pPr marL="647700" lvl="2" indent="-285750">
              <a:spcBef>
                <a:spcPct val="20000"/>
              </a:spcBef>
              <a:buFont typeface="Courier New" pitchFamily="49" charset="0"/>
              <a:buChar char="o"/>
            </a:pPr>
            <a:r>
              <a:rPr lang="fr-FR" sz="2400">
                <a:solidFill>
                  <a:srgbClr val="595959"/>
                </a:solidFill>
                <a:latin typeface="Calibri" pitchFamily="32" charset="0"/>
              </a:rPr>
              <a:t>Développer de nouvelles collectes séparées des biodéchets</a:t>
            </a:r>
          </a:p>
          <a:p>
            <a:pPr marL="647700" lvl="2" indent="-285750">
              <a:spcBef>
                <a:spcPct val="20000"/>
              </a:spcBef>
              <a:buFont typeface="Courier New" pitchFamily="49" charset="0"/>
              <a:buChar char="o"/>
            </a:pPr>
            <a:r>
              <a:rPr lang="fr-FR" sz="2400">
                <a:solidFill>
                  <a:srgbClr val="595959"/>
                </a:solidFill>
                <a:latin typeface="Calibri" pitchFamily="32" charset="0"/>
              </a:rPr>
              <a:t>Dépasser </a:t>
            </a:r>
            <a:r>
              <a:rPr lang="fr-FR" sz="2400" b="1">
                <a:solidFill>
                  <a:srgbClr val="595959"/>
                </a:solidFill>
                <a:latin typeface="Calibri" pitchFamily="32" charset="0"/>
              </a:rPr>
              <a:t>50% de valorisation </a:t>
            </a:r>
            <a:r>
              <a:rPr lang="fr-FR" sz="2400">
                <a:solidFill>
                  <a:srgbClr val="595959"/>
                </a:solidFill>
                <a:latin typeface="Calibri" pitchFamily="32" charset="0"/>
              </a:rPr>
              <a:t>organique et matière</a:t>
            </a:r>
          </a:p>
          <a:p>
            <a:pPr marL="647700" lvl="2" indent="-285750">
              <a:spcBef>
                <a:spcPct val="20000"/>
              </a:spcBef>
              <a:buFont typeface="Courier New" pitchFamily="49" charset="0"/>
              <a:buChar char="o"/>
            </a:pPr>
            <a:r>
              <a:rPr lang="fr-FR" sz="2400">
                <a:solidFill>
                  <a:srgbClr val="595959"/>
                </a:solidFill>
                <a:latin typeface="Calibri" pitchFamily="32" charset="0"/>
              </a:rPr>
              <a:t>Développer de </a:t>
            </a:r>
            <a:r>
              <a:rPr lang="fr-FR" sz="2400" b="1">
                <a:solidFill>
                  <a:srgbClr val="595959"/>
                </a:solidFill>
                <a:latin typeface="Calibri" pitchFamily="32" charset="0"/>
              </a:rPr>
              <a:t>nouvelles filières </a:t>
            </a:r>
            <a:r>
              <a:rPr lang="fr-FR" sz="2400">
                <a:solidFill>
                  <a:srgbClr val="595959"/>
                </a:solidFill>
                <a:latin typeface="Calibri" pitchFamily="32" charset="0"/>
              </a:rPr>
              <a:t>de tri</a:t>
            </a:r>
          </a:p>
          <a:p>
            <a:pPr marL="647700" lvl="2" indent="-285750">
              <a:spcBef>
                <a:spcPct val="20000"/>
              </a:spcBef>
              <a:buFont typeface="Courier New" pitchFamily="49" charset="0"/>
              <a:buChar char="o"/>
            </a:pPr>
            <a:r>
              <a:rPr lang="fr-FR" sz="2400" b="1">
                <a:solidFill>
                  <a:srgbClr val="595959"/>
                </a:solidFill>
                <a:latin typeface="Calibri" pitchFamily="32" charset="0"/>
              </a:rPr>
              <a:t>Stabiliser la fiscalité</a:t>
            </a:r>
          </a:p>
          <a:p>
            <a:pPr marL="647700" lvl="2" indent="-285750">
              <a:spcBef>
                <a:spcPct val="20000"/>
              </a:spcBef>
              <a:buFont typeface="Courier New" pitchFamily="49" charset="0"/>
              <a:buChar char="o"/>
            </a:pPr>
            <a:r>
              <a:rPr lang="fr-FR" sz="2400" b="1">
                <a:solidFill>
                  <a:srgbClr val="595959"/>
                </a:solidFill>
                <a:latin typeface="Calibri" pitchFamily="32" charset="0"/>
              </a:rPr>
              <a:t>100% d’achats responsables</a:t>
            </a:r>
          </a:p>
          <a:p>
            <a:pPr marL="647700" lvl="2" indent="-285750">
              <a:spcBef>
                <a:spcPct val="20000"/>
              </a:spcBef>
              <a:buFont typeface="Courier New" pitchFamily="49" charset="0"/>
              <a:buChar char="o"/>
            </a:pPr>
            <a:r>
              <a:rPr lang="fr-FR" sz="2400">
                <a:solidFill>
                  <a:srgbClr val="595959"/>
                </a:solidFill>
                <a:latin typeface="Calibri" pitchFamily="32" charset="0"/>
              </a:rPr>
              <a:t>Développer les 7 axes de  </a:t>
            </a:r>
            <a:r>
              <a:rPr lang="fr-FR" sz="2400" b="1">
                <a:solidFill>
                  <a:srgbClr val="595959"/>
                </a:solidFill>
                <a:latin typeface="Calibri" pitchFamily="32" charset="0"/>
              </a:rPr>
              <a:t>l’économie circulaire</a:t>
            </a:r>
          </a:p>
          <a:p>
            <a:pPr marL="647700" lvl="2" indent="-285750">
              <a:spcBef>
                <a:spcPct val="20000"/>
              </a:spcBef>
              <a:buFont typeface="Courier New" pitchFamily="49" charset="0"/>
              <a:buChar char="o"/>
            </a:pPr>
            <a:r>
              <a:rPr lang="fr-FR" sz="2400">
                <a:solidFill>
                  <a:srgbClr val="595959"/>
                </a:solidFill>
                <a:latin typeface="Calibri" pitchFamily="32" charset="0"/>
              </a:rPr>
              <a:t>Ré-inventer le concept des déchèteries et de la collecte</a:t>
            </a:r>
          </a:p>
          <a:p>
            <a:pPr marL="647700" lvl="2" indent="-285750">
              <a:spcBef>
                <a:spcPct val="20000"/>
              </a:spcBef>
              <a:buFont typeface="Courier New" pitchFamily="49" charset="0"/>
              <a:buChar char="o"/>
            </a:pPr>
            <a:r>
              <a:rPr lang="fr-FR" sz="2400" b="1">
                <a:solidFill>
                  <a:srgbClr val="595959"/>
                </a:solidFill>
                <a:latin typeface="Calibri" pitchFamily="32" charset="0"/>
              </a:rPr>
              <a:t>Mobiliser l’ensemble des acteurs </a:t>
            </a:r>
            <a:r>
              <a:rPr lang="fr-FR" sz="2400">
                <a:solidFill>
                  <a:srgbClr val="595959"/>
                </a:solidFill>
                <a:latin typeface="Calibri" pitchFamily="32" charset="0"/>
              </a:rPr>
              <a:t>pour un territoire en mouvement</a:t>
            </a:r>
          </a:p>
          <a:p>
            <a:pPr marL="647700" lvl="2" indent="-285750">
              <a:spcBef>
                <a:spcPct val="20000"/>
              </a:spcBef>
              <a:buFont typeface="Courier New" pitchFamily="49" charset="0"/>
              <a:buChar char="o"/>
            </a:pPr>
            <a:r>
              <a:rPr lang="fr-FR" sz="2400">
                <a:solidFill>
                  <a:srgbClr val="595959"/>
                </a:solidFill>
                <a:latin typeface="Calibri" pitchFamily="32" charset="0"/>
              </a:rPr>
              <a:t>Adapter</a:t>
            </a:r>
            <a:r>
              <a:rPr lang="fr-FR" sz="2400" b="1">
                <a:solidFill>
                  <a:srgbClr val="595959"/>
                </a:solidFill>
                <a:latin typeface="Calibri" pitchFamily="32" charset="0"/>
              </a:rPr>
              <a:t> les ressources humaines</a:t>
            </a:r>
          </a:p>
          <a:p>
            <a:pPr marL="647700" lvl="2" indent="-285750">
              <a:spcBef>
                <a:spcPct val="20000"/>
              </a:spcBef>
              <a:buFont typeface="Courier New" pitchFamily="49" charset="0"/>
              <a:buChar char="o"/>
            </a:pPr>
            <a:endParaRPr lang="fr-FR" sz="2400">
              <a:solidFill>
                <a:srgbClr val="595959"/>
              </a:solidFill>
              <a:latin typeface="Calibri" pitchFamily="32" charset="0"/>
            </a:endParaRPr>
          </a:p>
        </p:txBody>
      </p:sp>
      <p:pic>
        <p:nvPicPr>
          <p:cNvPr id="22533" name="Image 19" descr="zerodeche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3068638"/>
            <a:ext cx="1108075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18000" y="2654300"/>
            <a:ext cx="1638300" cy="314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578" name="Espace réservé du contenu 2"/>
          <p:cNvSpPr txBox="1">
            <a:spLocks/>
          </p:cNvSpPr>
          <p:nvPr/>
        </p:nvSpPr>
        <p:spPr bwMode="auto">
          <a:xfrm>
            <a:off x="395288" y="765175"/>
            <a:ext cx="792162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ct val="20000"/>
              </a:spcBef>
            </a:pPr>
            <a:r>
              <a:rPr lang="fr-FR" b="1">
                <a:solidFill>
                  <a:srgbClr val="595959"/>
                </a:solidFill>
                <a:latin typeface="Calibri" pitchFamily="32" charset="0"/>
              </a:rPr>
              <a:t>	</a:t>
            </a:r>
            <a:endParaRPr lang="fr-FR" sz="900" b="1">
              <a:solidFill>
                <a:srgbClr val="595959"/>
              </a:solidFill>
              <a:latin typeface="Calibri" pitchFamily="32" charset="0"/>
            </a:endParaRPr>
          </a:p>
          <a:p>
            <a:pPr marL="0" lvl="1">
              <a:spcBef>
                <a:spcPct val="20000"/>
              </a:spcBef>
            </a:pPr>
            <a:endParaRPr lang="fr-FR" sz="900" b="1">
              <a:solidFill>
                <a:srgbClr val="595959"/>
              </a:solidFill>
              <a:latin typeface="Calibri" pitchFamily="32" charset="0"/>
            </a:endParaRPr>
          </a:p>
          <a:p>
            <a:pPr marL="0" lvl="1">
              <a:spcBef>
                <a:spcPct val="20000"/>
              </a:spcBef>
            </a:pPr>
            <a:endParaRPr lang="fr-FR" sz="900" b="1">
              <a:solidFill>
                <a:srgbClr val="595959"/>
              </a:solidFill>
              <a:latin typeface="Calibri" pitchFamily="32" charset="0"/>
            </a:endParaRPr>
          </a:p>
          <a:p>
            <a:pPr marL="0" lvl="1">
              <a:spcBef>
                <a:spcPct val="20000"/>
              </a:spcBef>
            </a:pPr>
            <a:endParaRPr lang="fr-FR" sz="2000" b="1">
              <a:solidFill>
                <a:srgbClr val="595959"/>
              </a:solidFill>
              <a:latin typeface="Calibri" pitchFamily="32" charset="0"/>
            </a:endParaRPr>
          </a:p>
          <a:p>
            <a:pPr marL="0" lvl="1">
              <a:spcBef>
                <a:spcPct val="20000"/>
              </a:spcBef>
            </a:pPr>
            <a:endParaRPr lang="fr-FR" sz="900" b="1">
              <a:solidFill>
                <a:srgbClr val="595959"/>
              </a:solidFill>
              <a:latin typeface="Calibri" pitchFamily="32" charset="0"/>
            </a:endParaRPr>
          </a:p>
          <a:p>
            <a:pPr marL="0" lvl="1">
              <a:spcBef>
                <a:spcPct val="20000"/>
              </a:spcBef>
            </a:pPr>
            <a:endParaRPr lang="fr-FR" sz="900" b="1">
              <a:solidFill>
                <a:srgbClr val="595959"/>
              </a:solidFill>
              <a:latin typeface="Calibri" pitchFamily="32" charset="0"/>
            </a:endParaRPr>
          </a:p>
          <a:p>
            <a:pPr marL="0" lvl="1">
              <a:spcBef>
                <a:spcPct val="20000"/>
              </a:spcBef>
              <a:buFont typeface="Arial" charset="0"/>
              <a:buChar char="•"/>
            </a:pPr>
            <a:endParaRPr lang="fr-FR" sz="4000" b="1">
              <a:solidFill>
                <a:srgbClr val="595959"/>
              </a:solidFill>
              <a:latin typeface="Calibri" pitchFamily="3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48538" y="1511300"/>
            <a:ext cx="211137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573963" y="1684338"/>
            <a:ext cx="390525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0" y="0"/>
            <a:ext cx="9144000" cy="646113"/>
          </a:xfrm>
          <a:prstGeom prst="rect">
            <a:avLst/>
          </a:prstGeom>
          <a:solidFill>
            <a:srgbClr val="51AB29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3600" b="1" dirty="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rPr>
              <a:t>  Zoom		une démarche, une organisation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07950" y="5732463"/>
            <a:ext cx="11520488" cy="1296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4500563" y="1268413"/>
            <a:ext cx="6551612" cy="25209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eaLnBrk="1" hangingPunct="1">
              <a:spcBef>
                <a:spcPct val="20000"/>
              </a:spcBef>
              <a:defRPr/>
            </a:pPr>
            <a:endParaRPr lang="fr-FR" sz="800" dirty="0" smtClean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0" lvl="1" eaLnBrk="1" hangingPunct="1">
              <a:spcBef>
                <a:spcPct val="20000"/>
              </a:spcBef>
              <a:defRPr/>
            </a:pPr>
            <a:endParaRPr lang="fr-FR" sz="900" dirty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285750" lvl="1" indent="-285750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fr-FR" sz="1600" b="1" dirty="0" err="1" smtClean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Nouvel’R</a:t>
            </a:r>
            <a:r>
              <a:rPr lang="fr-FR" sz="1600" dirty="0" smtClean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: le rassemblement de </a:t>
            </a:r>
          </a:p>
          <a:p>
            <a:pPr marL="0" lvl="1" eaLnBrk="1" hangingPunct="1">
              <a:spcBef>
                <a:spcPct val="20000"/>
              </a:spcBef>
              <a:defRPr/>
            </a:pPr>
            <a:r>
              <a:rPr lang="fr-FR" sz="1600" b="1" dirty="0" smtClean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tous les acteurs </a:t>
            </a:r>
            <a:r>
              <a:rPr lang="fr-FR" sz="1600" dirty="0" smtClean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(500)du territoire</a:t>
            </a:r>
          </a:p>
          <a:p>
            <a:pPr marL="0" lvl="1" eaLnBrk="1" hangingPunct="1">
              <a:spcBef>
                <a:spcPct val="20000"/>
              </a:spcBef>
              <a:defRPr/>
            </a:pPr>
            <a:endParaRPr lang="fr-FR" sz="900" dirty="0" smtClean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285750" lvl="1" indent="-285750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fr-FR" sz="1600" b="1" dirty="0" smtClean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Les </a:t>
            </a:r>
            <a:r>
              <a:rPr lang="fr-FR" sz="1600" b="1" dirty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finalités:</a:t>
            </a:r>
          </a:p>
          <a:p>
            <a:pPr marL="971550" lvl="2" indent="-285750" eaLnBrk="1" hangingPunct="1">
              <a:spcBef>
                <a:spcPct val="20000"/>
              </a:spcBef>
              <a:buFont typeface="Courier New"/>
              <a:buChar char="o"/>
              <a:defRPr/>
            </a:pPr>
            <a:r>
              <a:rPr lang="fr-FR" sz="1400" dirty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création d’emplois non </a:t>
            </a:r>
            <a:r>
              <a:rPr lang="fr-FR" sz="1400" dirty="0" err="1">
                <a:solidFill>
                  <a:srgbClr val="595959"/>
                </a:solidFill>
                <a:latin typeface="Calibri" charset="0"/>
                <a:cs typeface="ＭＳ Ｐゴシック" charset="0"/>
              </a:rPr>
              <a:t>délocalisables</a:t>
            </a:r>
            <a:endParaRPr lang="fr-FR" sz="1400" dirty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971550" lvl="2" indent="-285750" eaLnBrk="1" hangingPunct="1">
              <a:spcBef>
                <a:spcPct val="20000"/>
              </a:spcBef>
              <a:buFont typeface="Courier New"/>
              <a:buChar char="o"/>
              <a:defRPr/>
            </a:pPr>
            <a:r>
              <a:rPr lang="fr-FR" sz="1400" dirty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améliorer la compétitivité des entreprises</a:t>
            </a:r>
          </a:p>
          <a:p>
            <a:pPr marL="971550" lvl="2" indent="-285750" eaLnBrk="1" hangingPunct="1">
              <a:spcBef>
                <a:spcPct val="20000"/>
              </a:spcBef>
              <a:buFont typeface="Courier New"/>
              <a:buChar char="o"/>
              <a:defRPr/>
            </a:pPr>
            <a:r>
              <a:rPr lang="fr-FR" sz="1400" dirty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préserver les ressources</a:t>
            </a:r>
          </a:p>
          <a:p>
            <a:pPr marL="971550" lvl="2" indent="-285750" eaLnBrk="1" hangingPunct="1">
              <a:spcBef>
                <a:spcPct val="20000"/>
              </a:spcBef>
              <a:buFont typeface="Courier New"/>
              <a:buChar char="o"/>
              <a:defRPr/>
            </a:pPr>
            <a:r>
              <a:rPr lang="fr-FR" sz="1400" dirty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maîtriser les dépenses </a:t>
            </a:r>
            <a:r>
              <a:rPr lang="fr-FR" sz="1400" dirty="0" smtClean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publiques</a:t>
            </a:r>
          </a:p>
          <a:p>
            <a:pPr marL="971550" lvl="2" indent="-285750" eaLnBrk="1" hangingPunct="1">
              <a:spcBef>
                <a:spcPct val="20000"/>
              </a:spcBef>
              <a:buFont typeface="Courier New"/>
              <a:buChar char="o"/>
              <a:defRPr/>
            </a:pPr>
            <a:endParaRPr lang="fr-FR" sz="1400" dirty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285750" lvl="1" indent="-285750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fr-FR" sz="1600" b="1" dirty="0" smtClean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démarche ouverte à tous</a:t>
            </a:r>
          </a:p>
          <a:p>
            <a:pPr marL="285750" lvl="1" indent="-285750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fr-FR" sz="1600" b="1" dirty="0" smtClean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ceux qui sont présents, feront </a:t>
            </a:r>
            <a:endParaRPr lang="fr-FR" sz="1600" dirty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285750" lvl="1" indent="-285750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fr-FR" sz="1600" b="1" dirty="0" smtClean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de l’opportunisme au développement</a:t>
            </a:r>
          </a:p>
          <a:p>
            <a:pPr marL="285750" lvl="1" indent="-285750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fr-FR" sz="1600" b="1" dirty="0" smtClean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les 7 axes de l’économie circulaire</a:t>
            </a:r>
          </a:p>
          <a:p>
            <a:pPr marL="285750" lvl="1" indent="-285750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fr-FR" sz="1600" b="1" dirty="0" smtClean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démarche pragmatique </a:t>
            </a:r>
          </a:p>
          <a:p>
            <a:pPr marL="0" lvl="1" eaLnBrk="1" hangingPunct="1">
              <a:spcBef>
                <a:spcPct val="20000"/>
              </a:spcBef>
              <a:defRPr/>
            </a:pPr>
            <a:r>
              <a:rPr lang="fr-FR" sz="1400" dirty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(pas de diagnostic de flux mais une analyse stratégique </a:t>
            </a:r>
          </a:p>
          <a:p>
            <a:pPr marL="0" lvl="1" eaLnBrk="1" hangingPunct="1">
              <a:spcBef>
                <a:spcPct val="20000"/>
              </a:spcBef>
              <a:defRPr/>
            </a:pPr>
            <a:r>
              <a:rPr lang="fr-FR" sz="1400" dirty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du territoire et une mise en mouvement immédiate</a:t>
            </a:r>
            <a:r>
              <a:rPr lang="fr-FR" sz="1400" dirty="0" smtClean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)</a:t>
            </a:r>
            <a:endParaRPr lang="fr-FR" sz="1400" b="1" dirty="0" smtClean="0">
              <a:solidFill>
                <a:srgbClr val="595959"/>
              </a:solidFill>
              <a:latin typeface="Calibri" charset="0"/>
              <a:cs typeface="ＭＳ Ｐゴシック" charset="0"/>
            </a:endParaRPr>
          </a:p>
          <a:p>
            <a:pPr marL="285750" lvl="1" indent="-285750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fr-FR" sz="1600" b="1" dirty="0" smtClean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la création d’un département développement</a:t>
            </a:r>
          </a:p>
          <a:p>
            <a:pPr marL="285750" lvl="1" indent="-285750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fr-FR" sz="1600" b="1" dirty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o</a:t>
            </a:r>
            <a:r>
              <a:rPr lang="fr-FR" sz="1600" b="1" dirty="0" smtClean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bjectif: + 150 emplois à 5 ans</a:t>
            </a:r>
          </a:p>
          <a:p>
            <a:pPr marL="285750" lvl="1" indent="-285750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fr-FR" sz="1600" b="1" dirty="0" smtClean="0">
                <a:solidFill>
                  <a:srgbClr val="595959"/>
                </a:solidFill>
                <a:latin typeface="Calibri" charset="0"/>
                <a:cs typeface="ＭＳ Ｐゴシック" charset="0"/>
              </a:rPr>
              <a:t>une évaluation en 2017</a:t>
            </a:r>
          </a:p>
        </p:txBody>
      </p:sp>
      <p:pic>
        <p:nvPicPr>
          <p:cNvPr id="24584" name="Image 3" descr="organisation_circulair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" y="752475"/>
            <a:ext cx="4500563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Image 4" descr="logo-final_NOUVEL'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908050"/>
            <a:ext cx="15113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18000" y="2654300"/>
            <a:ext cx="1638300" cy="314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626" name="Espace réservé du contenu 2"/>
          <p:cNvSpPr txBox="1">
            <a:spLocks/>
          </p:cNvSpPr>
          <p:nvPr/>
        </p:nvSpPr>
        <p:spPr bwMode="auto">
          <a:xfrm>
            <a:off x="-468313" y="620713"/>
            <a:ext cx="7920038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ct val="20000"/>
              </a:spcBef>
            </a:pPr>
            <a:r>
              <a:rPr lang="fr-FR" b="1">
                <a:solidFill>
                  <a:srgbClr val="595959"/>
                </a:solidFill>
                <a:latin typeface="Calibri" pitchFamily="32" charset="0"/>
              </a:rPr>
              <a:t>	</a:t>
            </a:r>
            <a:endParaRPr lang="fr-FR" sz="900" b="1">
              <a:solidFill>
                <a:srgbClr val="595959"/>
              </a:solidFill>
              <a:latin typeface="Calibri" pitchFamily="32" charset="0"/>
            </a:endParaRPr>
          </a:p>
          <a:p>
            <a:pPr marL="0" lvl="1">
              <a:spcBef>
                <a:spcPct val="20000"/>
              </a:spcBef>
            </a:pPr>
            <a:endParaRPr lang="fr-FR" sz="900" b="1">
              <a:solidFill>
                <a:srgbClr val="595959"/>
              </a:solidFill>
              <a:latin typeface="Calibri" pitchFamily="32" charset="0"/>
            </a:endParaRPr>
          </a:p>
          <a:p>
            <a:pPr marL="0" lvl="1">
              <a:spcBef>
                <a:spcPct val="20000"/>
              </a:spcBef>
            </a:pPr>
            <a:endParaRPr lang="fr-FR" sz="900" b="1">
              <a:solidFill>
                <a:srgbClr val="595959"/>
              </a:solidFill>
              <a:latin typeface="Calibri" pitchFamily="32" charset="0"/>
            </a:endParaRPr>
          </a:p>
          <a:p>
            <a:pPr marL="0" lvl="1">
              <a:spcBef>
                <a:spcPct val="20000"/>
              </a:spcBef>
            </a:pPr>
            <a:endParaRPr lang="fr-FR" sz="2000" b="1">
              <a:solidFill>
                <a:srgbClr val="595959"/>
              </a:solidFill>
              <a:latin typeface="Calibri" pitchFamily="32" charset="0"/>
            </a:endParaRPr>
          </a:p>
          <a:p>
            <a:pPr marL="0" lvl="1">
              <a:spcBef>
                <a:spcPct val="20000"/>
              </a:spcBef>
            </a:pPr>
            <a:endParaRPr lang="fr-FR" sz="900" b="1">
              <a:solidFill>
                <a:srgbClr val="595959"/>
              </a:solidFill>
              <a:latin typeface="Calibri" pitchFamily="32" charset="0"/>
            </a:endParaRPr>
          </a:p>
          <a:p>
            <a:pPr marL="0" lvl="1">
              <a:spcBef>
                <a:spcPct val="20000"/>
              </a:spcBef>
            </a:pPr>
            <a:endParaRPr lang="fr-FR" sz="900" b="1">
              <a:solidFill>
                <a:srgbClr val="595959"/>
              </a:solidFill>
              <a:latin typeface="Calibri" pitchFamily="32" charset="0"/>
            </a:endParaRPr>
          </a:p>
          <a:p>
            <a:pPr marL="0" lvl="1">
              <a:spcBef>
                <a:spcPct val="20000"/>
              </a:spcBef>
              <a:buFont typeface="Arial" charset="0"/>
              <a:buChar char="•"/>
            </a:pPr>
            <a:endParaRPr lang="fr-FR" sz="4000" b="1">
              <a:solidFill>
                <a:srgbClr val="595959"/>
              </a:solidFill>
              <a:latin typeface="Calibri" pitchFamily="3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48538" y="1511300"/>
            <a:ext cx="211137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573963" y="1684338"/>
            <a:ext cx="390525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ZoneTexte 14"/>
          <p:cNvSpPr txBox="1">
            <a:spLocks noChangeArrowheads="1"/>
          </p:cNvSpPr>
          <p:nvPr/>
        </p:nvSpPr>
        <p:spPr bwMode="auto">
          <a:xfrm>
            <a:off x="250825" y="981075"/>
            <a:ext cx="88931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  <a:p>
            <a:pPr eaLnBrk="1" hangingPunct="1">
              <a:buFont typeface="Wingdings" charset="0"/>
              <a:buChar char=""/>
              <a:defRPr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Entreprise RITLENG: une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usine en fonctionnement en Alsace</a:t>
            </a:r>
          </a:p>
          <a:p>
            <a:pPr eaLnBrk="1" hangingPunct="1">
              <a:buFont typeface="Wingdings" charset="0"/>
              <a:buChar char=""/>
              <a:defRPr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Plâtre: 6 à 10 kg/an/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hab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soit 1400t pour le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SMICVAL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par an (hors BTP)</a:t>
            </a:r>
          </a:p>
          <a:p>
            <a:pPr eaLnBrk="1" hangingPunct="1">
              <a:buFont typeface="Wingdings" charset="0"/>
              <a:buChar char=""/>
              <a:defRPr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Capacité de traitement: 20t/h soit 25 000t/an soit bassin de vie de 3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Millions d’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hab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  <a:p>
            <a:pPr eaLnBrk="1" hangingPunct="1">
              <a:buFont typeface="Wingdings" charset="0"/>
              <a:buChar char=""/>
              <a:defRPr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Process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: défragmentation des déchets du plâtre pour en extraire le gypse</a:t>
            </a:r>
          </a:p>
          <a:p>
            <a:pPr eaLnBrk="1" hangingPunct="1">
              <a:buFont typeface="Wingdings" charset="0"/>
              <a:buChar char=""/>
              <a:defRPr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Exutoire: Entreprise SINIAT (ex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Lafarge)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  <a:p>
            <a:pPr eaLnBrk="1" hangingPunct="1">
              <a:buFont typeface="Wingdings" charset="0"/>
              <a:buChar char=""/>
              <a:defRPr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Investissement: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3 360 000€</a:t>
            </a:r>
          </a:p>
          <a:p>
            <a:pPr eaLnBrk="1" hangingPunct="1">
              <a:buFont typeface="Wingdings" charset="0"/>
              <a:buChar char=""/>
              <a:defRPr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10 emplois directs (+ emplois indirects)</a:t>
            </a:r>
          </a:p>
          <a:p>
            <a:pPr eaLnBrk="1" hangingPunct="1">
              <a:buFont typeface="Wingdings" charset="0"/>
              <a:buChar char=""/>
              <a:defRPr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Installation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en 2015</a:t>
            </a:r>
          </a:p>
          <a:p>
            <a:pPr eaLnBrk="1" hangingPunct="1">
              <a:buFont typeface="Wingdings" charset="0"/>
              <a:buChar char=""/>
              <a:defRPr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  <a:p>
            <a:pPr eaLnBrk="1" hangingPunct="1">
              <a:buFont typeface="Wingdings" charset="0"/>
              <a:buChar char=""/>
              <a:defRPr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  <a:p>
            <a:pPr eaLnBrk="1" hangingPunct="1">
              <a:buFont typeface="Wingdings" charset="0"/>
              <a:buChar char=""/>
              <a:defRPr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Rôle du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Smicval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: </a:t>
            </a: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  <a:p>
            <a:pPr lvl="1" eaLnBrk="1" hangingPunct="1">
              <a:buFont typeface="Courier New"/>
              <a:buChar char="o"/>
              <a:defRPr/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Rassembler l’ensemble des acteurs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(plâtriers, négociants, FFB, chambres consulaires, CAPEB, prestataires de collecte, collectivités, financeurs…)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Donner accès au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 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gisement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(encourager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la filière avec les déchets du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Smicval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 (coût inférieur à l’enfouissement) et aide au développement de réseau de collecte chez les professionnels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)</a:t>
            </a:r>
          </a:p>
          <a:p>
            <a:pPr lvl="1" eaLnBrk="1" hangingPunct="1">
              <a:buFont typeface="Courier New"/>
              <a:buChar char="o"/>
              <a:defRPr/>
            </a:pP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Trouver du foncier disponible</a:t>
            </a: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cs typeface="ＭＳ Ｐゴシック" charset="0"/>
            </a:endParaRPr>
          </a:p>
          <a:p>
            <a:pPr marL="457200" lvl="1" indent="0" eaLnBrk="1" hangingPunct="1">
              <a:defRPr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0"/>
            <a:ext cx="9144000" cy="646113"/>
          </a:xfrm>
          <a:prstGeom prst="rect">
            <a:avLst/>
          </a:prstGeom>
          <a:solidFill>
            <a:srgbClr val="51AB29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3600" b="1" dirty="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rPr>
              <a:t>Zoom          	une nouvelle filière: le plâtre</a:t>
            </a:r>
          </a:p>
        </p:txBody>
      </p:sp>
      <p:pic>
        <p:nvPicPr>
          <p:cNvPr id="26631" name="Image 3" descr="Unknow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068638"/>
            <a:ext cx="3260725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18000" y="2654300"/>
            <a:ext cx="1638300" cy="314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674" name="Espace réservé du contenu 2"/>
          <p:cNvSpPr txBox="1">
            <a:spLocks/>
          </p:cNvSpPr>
          <p:nvPr/>
        </p:nvSpPr>
        <p:spPr bwMode="auto">
          <a:xfrm>
            <a:off x="-468313" y="620713"/>
            <a:ext cx="7920038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ct val="20000"/>
              </a:spcBef>
            </a:pPr>
            <a:r>
              <a:rPr lang="fr-FR" b="1">
                <a:solidFill>
                  <a:srgbClr val="595959"/>
                </a:solidFill>
                <a:latin typeface="Calibri" pitchFamily="32" charset="0"/>
              </a:rPr>
              <a:t>	</a:t>
            </a:r>
            <a:endParaRPr lang="fr-FR" sz="900" b="1">
              <a:solidFill>
                <a:srgbClr val="595959"/>
              </a:solidFill>
              <a:latin typeface="Calibri" pitchFamily="32" charset="0"/>
            </a:endParaRPr>
          </a:p>
          <a:p>
            <a:pPr marL="0" lvl="1">
              <a:spcBef>
                <a:spcPct val="20000"/>
              </a:spcBef>
            </a:pPr>
            <a:endParaRPr lang="fr-FR" sz="900" b="1">
              <a:solidFill>
                <a:srgbClr val="595959"/>
              </a:solidFill>
              <a:latin typeface="Calibri" pitchFamily="32" charset="0"/>
            </a:endParaRPr>
          </a:p>
          <a:p>
            <a:pPr marL="0" lvl="1">
              <a:spcBef>
                <a:spcPct val="20000"/>
              </a:spcBef>
            </a:pPr>
            <a:endParaRPr lang="fr-FR" sz="900" b="1">
              <a:solidFill>
                <a:srgbClr val="595959"/>
              </a:solidFill>
              <a:latin typeface="Calibri" pitchFamily="32" charset="0"/>
            </a:endParaRPr>
          </a:p>
          <a:p>
            <a:pPr marL="0" lvl="1">
              <a:spcBef>
                <a:spcPct val="20000"/>
              </a:spcBef>
            </a:pPr>
            <a:endParaRPr lang="fr-FR" sz="2000" b="1">
              <a:solidFill>
                <a:srgbClr val="595959"/>
              </a:solidFill>
              <a:latin typeface="Calibri" pitchFamily="32" charset="0"/>
            </a:endParaRPr>
          </a:p>
          <a:p>
            <a:pPr marL="0" lvl="1">
              <a:spcBef>
                <a:spcPct val="20000"/>
              </a:spcBef>
            </a:pPr>
            <a:endParaRPr lang="fr-FR" sz="900" b="1">
              <a:solidFill>
                <a:srgbClr val="595959"/>
              </a:solidFill>
              <a:latin typeface="Calibri" pitchFamily="32" charset="0"/>
            </a:endParaRPr>
          </a:p>
          <a:p>
            <a:pPr marL="0" lvl="1">
              <a:spcBef>
                <a:spcPct val="20000"/>
              </a:spcBef>
            </a:pPr>
            <a:endParaRPr lang="fr-FR" sz="900" b="1">
              <a:solidFill>
                <a:srgbClr val="595959"/>
              </a:solidFill>
              <a:latin typeface="Calibri" pitchFamily="32" charset="0"/>
            </a:endParaRPr>
          </a:p>
          <a:p>
            <a:pPr marL="0" lvl="1">
              <a:spcBef>
                <a:spcPct val="20000"/>
              </a:spcBef>
              <a:buFont typeface="Arial" charset="0"/>
              <a:buChar char="•"/>
            </a:pPr>
            <a:endParaRPr lang="fr-FR" sz="4000" b="1">
              <a:solidFill>
                <a:srgbClr val="595959"/>
              </a:solidFill>
              <a:latin typeface="Calibri" pitchFamily="3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48538" y="1511300"/>
            <a:ext cx="211137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573963" y="1684338"/>
            <a:ext cx="390525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8677" name="Image 16" descr="04042014GIL4760b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1188"/>
            <a:ext cx="1547813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4"/>
          <p:cNvSpPr txBox="1">
            <a:spLocks noChangeArrowheads="1"/>
          </p:cNvSpPr>
          <p:nvPr/>
        </p:nvSpPr>
        <p:spPr bwMode="auto">
          <a:xfrm>
            <a:off x="1619250" y="701675"/>
            <a:ext cx="8893175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  <a:p>
            <a:pPr eaLnBrk="1" hangingPunct="1">
              <a:buFont typeface="Wingdings" charset="0"/>
              <a:buChar char=""/>
              <a:defRPr/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</a:t>
            </a:r>
            <a:r>
              <a:rPr lang="fr-FR" sz="1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Objectif: détournement de la matière organique</a:t>
            </a:r>
          </a:p>
          <a:p>
            <a:pPr eaLnBrk="1" hangingPunct="1">
              <a:buFont typeface="Wingdings" charset="0"/>
              <a:buChar char=""/>
              <a:defRPr/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2 dispositifs</a:t>
            </a:r>
          </a:p>
          <a:p>
            <a:pPr marL="800100" lvl="1" indent="-342900" eaLnBrk="1" hangingPunct="1">
              <a:buFont typeface="Courier New"/>
              <a:buChar char="o"/>
              <a:defRPr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Collecte séparée des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biodéchets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(54 000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hab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) soit 29,5 kg/an/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hab</a:t>
            </a: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cs typeface="ＭＳ Ｐゴシック" charset="0"/>
            </a:endParaRPr>
          </a:p>
          <a:p>
            <a:pPr marL="800100" lvl="1" indent="-342900" eaLnBrk="1" hangingPunct="1">
              <a:buFont typeface="Courier New"/>
              <a:buChar char="o"/>
              <a:defRPr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Compostage individuel et semi-collectif (200 000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hab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) </a:t>
            </a:r>
          </a:p>
          <a:p>
            <a:pPr eaLnBrk="1" hangingPunct="1">
              <a:buFont typeface="Wingdings" charset="0"/>
              <a:buChar char=""/>
              <a:defRPr/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Taux de refus inférieur à 1%</a:t>
            </a:r>
          </a:p>
          <a:p>
            <a:pPr eaLnBrk="1" hangingPunct="1">
              <a:buFont typeface="Wingdings" charset="0"/>
              <a:buChar char=""/>
              <a:defRPr/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Compost certifié ASQA et utilisable en AB intégralement vendu (30€/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t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)</a:t>
            </a:r>
          </a:p>
          <a:p>
            <a:pPr eaLnBrk="1" hangingPunct="1">
              <a:defRPr/>
            </a:pPr>
            <a:endParaRPr lang="fr-F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  <a:p>
            <a:pPr eaLnBrk="1" hangingPunct="1">
              <a:buFont typeface="Wingdings" charset="0"/>
              <a:buChar char=""/>
              <a:defRPr/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</a:t>
            </a:r>
            <a:r>
              <a:rPr lang="fr-FR" sz="1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Le modèle en cours de développement au SMICVAL</a:t>
            </a:r>
          </a:p>
          <a:p>
            <a:pPr marL="800100" lvl="1" indent="-342900" eaLnBrk="1" hangingPunct="1">
              <a:buFont typeface="Courier New"/>
              <a:buChar char="o"/>
              <a:defRPr/>
            </a:pP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C1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Biodéchets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 (mécanisé) pour 100 000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hab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 (50% de la pop)</a:t>
            </a:r>
          </a:p>
          <a:p>
            <a:pPr marL="800100" lvl="1" indent="-342900" eaLnBrk="1" hangingPunct="1">
              <a:buFont typeface="Courier New"/>
              <a:buChar char="o"/>
              <a:defRPr/>
            </a:pP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C0,5 OMR et C0,5 Emballages/Papiers</a:t>
            </a:r>
          </a:p>
          <a:p>
            <a:pPr marL="800100" lvl="1" indent="-342900" eaLnBrk="1" hangingPunct="1">
              <a:buFont typeface="Courier New"/>
              <a:buChar char="o"/>
              <a:defRPr/>
            </a:pP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Incitation techniques </a:t>
            </a:r>
          </a:p>
          <a:p>
            <a:pPr marL="457200" lvl="1" indent="0" eaLnBrk="1" hangingPunct="1">
              <a:defRPr/>
            </a:pP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	(taille bac, fréquence, PAP pour la valeur et refus de bac OMR)</a:t>
            </a:r>
          </a:p>
          <a:p>
            <a:pPr marL="800100" lvl="1" indent="-342900" eaLnBrk="1" hangingPunct="1">
              <a:buFont typeface="Courier New"/>
              <a:buChar char="o"/>
              <a:defRPr/>
            </a:pP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Compostage individuel ou semi collectif</a:t>
            </a:r>
          </a:p>
          <a:p>
            <a:pPr marL="800100" lvl="1" indent="-342900" eaLnBrk="1" hangingPunct="1">
              <a:buFont typeface="Courier New"/>
              <a:buChar char="o"/>
              <a:defRPr/>
            </a:pP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TEOM sans incitation financière mais RS </a:t>
            </a:r>
          </a:p>
          <a:p>
            <a:pPr marL="800100" lvl="1" indent="-342900" eaLnBrk="1" hangingPunct="1">
              <a:buFont typeface="Courier New"/>
              <a:buChar char="o"/>
              <a:defRPr/>
            </a:pP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Fiscalité stable de 2010 à 2020 (107€/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hab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 pour 630kg/an/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hab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 en 2015)</a:t>
            </a:r>
          </a:p>
          <a:p>
            <a:pPr marL="800100" lvl="1" indent="-342900" eaLnBrk="1" hangingPunct="1">
              <a:buFont typeface="Courier New"/>
              <a:buChar char="o"/>
              <a:defRPr/>
            </a:pPr>
            <a:endParaRPr lang="fr-F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cs typeface="ＭＳ Ｐゴシック" charset="0"/>
            </a:endParaRPr>
          </a:p>
          <a:p>
            <a:pPr marL="457200" lvl="1" indent="0" eaLnBrk="1" hangingPunct="1">
              <a:defRPr/>
            </a:pP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	Résultats collecte actuelle / 10 000 habitants</a:t>
            </a:r>
          </a:p>
          <a:p>
            <a:pPr marL="1200150" lvl="2" indent="-285750" eaLnBrk="1" hangingPunct="1">
              <a:buFont typeface="Wingdings" charset="2"/>
              <a:buChar char="§"/>
              <a:defRPr/>
            </a:pP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Biodéchets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			30 kg/an/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hab</a:t>
            </a: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cs typeface="ＭＳ Ｐゴシック" charset="0"/>
            </a:endParaRPr>
          </a:p>
          <a:p>
            <a:pPr marL="1200150" lvl="2" indent="-285750" eaLnBrk="1" hangingPunct="1">
              <a:buFont typeface="Wingdings" charset="2"/>
              <a:buChar char="§"/>
              <a:defRPr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OMR				205 à 140 kg/an/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hab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      -30%</a:t>
            </a:r>
          </a:p>
          <a:p>
            <a:pPr marL="1200150" lvl="2" indent="-285750" eaLnBrk="1" hangingPunct="1">
              <a:buFont typeface="Wingdings" charset="2"/>
              <a:buChar char="§"/>
              <a:defRPr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Emballages/papiers		56 à 64 kg/an/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hab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ＭＳ Ｐゴシック" charset="0"/>
              </a:rPr>
              <a:t>          +14%</a:t>
            </a:r>
          </a:p>
          <a:p>
            <a:pPr eaLnBrk="1" hangingPunct="1">
              <a:buFont typeface="Wingdings" charset="0"/>
              <a:buChar char=""/>
              <a:defRPr/>
            </a:pP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0"/>
            <a:ext cx="9144000" cy="646113"/>
          </a:xfrm>
          <a:prstGeom prst="rect">
            <a:avLst/>
          </a:prstGeom>
          <a:solidFill>
            <a:srgbClr val="51AB29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3600" b="1" dirty="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rPr>
              <a:t>Zoom     Tri à la source des déchets organiques</a:t>
            </a:r>
          </a:p>
        </p:txBody>
      </p:sp>
      <p:cxnSp>
        <p:nvCxnSpPr>
          <p:cNvPr id="13" name="Connecteur droit avec flèche 12"/>
          <p:cNvCxnSpPr>
            <a:cxnSpLocks noChangeShapeType="1"/>
          </p:cNvCxnSpPr>
          <p:nvPr/>
        </p:nvCxnSpPr>
        <p:spPr bwMode="auto">
          <a:xfrm>
            <a:off x="2124075" y="5516563"/>
            <a:ext cx="401638" cy="0"/>
          </a:xfrm>
          <a:prstGeom prst="straightConnector1">
            <a:avLst/>
          </a:prstGeom>
          <a:noFill/>
          <a:ln w="50800">
            <a:solidFill>
              <a:srgbClr val="0DA334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pic>
        <p:nvPicPr>
          <p:cNvPr id="28681" name="Image 7" descr="retourneur03.jpg"/>
          <p:cNvPicPr>
            <a:picLocks noChangeAspect="1"/>
          </p:cNvPicPr>
          <p:nvPr/>
        </p:nvPicPr>
        <p:blipFill>
          <a:blip r:embed="rId4"/>
          <a:srcRect r="15852"/>
          <a:stretch>
            <a:fillRect/>
          </a:stretch>
        </p:blipFill>
        <p:spPr bwMode="auto">
          <a:xfrm>
            <a:off x="-684213" y="5300663"/>
            <a:ext cx="2232026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Image 17" descr="00312-collecte_bi-compartimentee.JPG"/>
          <p:cNvPicPr>
            <a:picLocks noChangeAspect="1"/>
          </p:cNvPicPr>
          <p:nvPr/>
        </p:nvPicPr>
        <p:blipFill>
          <a:blip r:embed="rId5"/>
          <a:srcRect r="31303"/>
          <a:stretch>
            <a:fillRect/>
          </a:stretch>
        </p:blipFill>
        <p:spPr bwMode="auto">
          <a:xfrm>
            <a:off x="-900113" y="2636838"/>
            <a:ext cx="2457451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2697</TotalTime>
  <Words>658</Words>
  <Application>Microsoft Office PowerPoint</Application>
  <PresentationFormat>Affichage à l'écran (4:3)</PresentationFormat>
  <Paragraphs>178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Modèle de conception</vt:lpstr>
      </vt:variant>
      <vt:variant>
        <vt:i4>12</vt:i4>
      </vt:variant>
      <vt:variant>
        <vt:lpstr>Titres des diapositives</vt:lpstr>
      </vt:variant>
      <vt:variant>
        <vt:i4>8</vt:i4>
      </vt:variant>
    </vt:vector>
  </HeadingPairs>
  <TitlesOfParts>
    <vt:vector size="25" baseType="lpstr">
      <vt:lpstr>Arial</vt:lpstr>
      <vt:lpstr>ＭＳ Ｐゴシック</vt:lpstr>
      <vt:lpstr>Calibri</vt:lpstr>
      <vt:lpstr>Courier New</vt:lpstr>
      <vt:lpstr>Wingdings</vt:lpstr>
      <vt:lpstr>3_Thème Office</vt:lpstr>
      <vt:lpstr>3_Thème Office</vt:lpstr>
      <vt:lpstr>3_Thème Office</vt:lpstr>
      <vt:lpstr>3_Thème Office</vt:lpstr>
      <vt:lpstr>3_Thème Office</vt:lpstr>
      <vt:lpstr>3_Thème Office</vt:lpstr>
      <vt:lpstr>3_Thème Office</vt:lpstr>
      <vt:lpstr>3_Thème Office</vt:lpstr>
      <vt:lpstr>3_Thème Office</vt:lpstr>
      <vt:lpstr>3_Thème Office</vt:lpstr>
      <vt:lpstr>3_Thème Office</vt:lpstr>
      <vt:lpstr>3_Thème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Eric BUFFO</dc:creator>
  <cp:lastModifiedBy>philippe.bodenez</cp:lastModifiedBy>
  <cp:revision>361</cp:revision>
  <cp:lastPrinted>2015-06-05T14:54:26Z</cp:lastPrinted>
  <dcterms:created xsi:type="dcterms:W3CDTF">2013-07-15T13:20:23Z</dcterms:created>
  <dcterms:modified xsi:type="dcterms:W3CDTF">2015-07-08T07:27:33Z</dcterms:modified>
</cp:coreProperties>
</file>