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2" Type="http://schemas.openxmlformats.org/officeDocument/2006/relationships/presProps" Target="presProps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3" Type="http://schemas.openxmlformats.org/officeDocument/2006/relationships/tableStyles" Target="tableStyles.xml"/><Relationship Id="rId11" Type="http://schemas.openxmlformats.org/officeDocument/2006/relationships/slide" Target="slides/slide6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/>
              <a:t>Mots d’accueil : ravie de vous accueillir ici ; découverte du micro-quartier Ramey ; lieu dédié à la cuisine végétale ; nous sommes ensemble pendant 2 jours ½ pour parler de Zero Waste et de son application sur un territoire et il était donc évident de commencer par une présentation de ces deux mots. 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1371600" y="3886200"/>
            <a:ext cx="6400799" cy="175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indent="0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indent="0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indent="0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indent="0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indent="0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indent="0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indent="0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indent="0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722312" y="2906713"/>
            <a:ext cx="77724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575050" y="273050"/>
            <a:ext cx="5111699" cy="5853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535112"/>
            <a:ext cx="4040099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1535112"/>
            <a:ext cx="40419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Calibri"/>
              <a:buNone/>
              <a:defRPr/>
            </a:lvl1pPr>
            <a:lvl2pPr indent="0" marL="457200" rtl="0">
              <a:spcBef>
                <a:spcPts val="0"/>
              </a:spcBef>
              <a:buFont typeface="Calibri"/>
              <a:buNone/>
              <a:defRPr/>
            </a:lvl2pPr>
            <a:lvl3pPr indent="0" marL="914400" rtl="0">
              <a:spcBef>
                <a:spcPts val="0"/>
              </a:spcBef>
              <a:buFont typeface="Calibri"/>
              <a:buNone/>
              <a:defRPr/>
            </a:lvl3pPr>
            <a:lvl4pPr indent="0" marL="1371600" rtl="0">
              <a:spcBef>
                <a:spcPts val="0"/>
              </a:spcBef>
              <a:buFont typeface="Calibri"/>
              <a:buNone/>
              <a:defRPr/>
            </a:lvl4pPr>
            <a:lvl5pPr indent="0" marL="1828800" rtl="0">
              <a:spcBef>
                <a:spcPts val="0"/>
              </a:spcBef>
              <a:buFont typeface="Calibri"/>
              <a:buNone/>
              <a:defRPr/>
            </a:lvl5pPr>
            <a:lvl6pPr indent="0" marL="2286000" rtl="0">
              <a:spcBef>
                <a:spcPts val="0"/>
              </a:spcBef>
              <a:buFont typeface="Calibri"/>
              <a:buNone/>
              <a:defRPr/>
            </a:lvl6pPr>
            <a:lvl7pPr indent="0" marL="2743200" rtl="0">
              <a:spcBef>
                <a:spcPts val="0"/>
              </a:spcBef>
              <a:buFont typeface="Calibri"/>
              <a:buNone/>
              <a:defRPr/>
            </a:lvl7pPr>
            <a:lvl8pPr indent="0" marL="3200400" rtl="0">
              <a:spcBef>
                <a:spcPts val="0"/>
              </a:spcBef>
              <a:buFont typeface="Calibri"/>
              <a:buNone/>
              <a:defRPr/>
            </a:lvl8pPr>
            <a:lvl9pPr indent="0" marL="3657600" rtl="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marR="0" rtl="0" algn="l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indent="-107950" marL="742950" marR="0" rtl="0" algn="l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indent="-76200" marL="1143000" marR="0" rtl="0" algn="l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indent="-101600" marL="1600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indent="-101600" marL="20574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indent="-101600" marL="25146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indent="-101600" marL="29718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indent="-101600" marL="34290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indent="-101600" marL="3886200" marR="0" rtl="0" algn="l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fr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0.jpg"/><Relationship Id="rId3" Type="http://schemas.openxmlformats.org/officeDocument/2006/relationships/image" Target="../media/image26.jpg"/><Relationship Id="rId5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7.jpg"/><Relationship Id="rId3" Type="http://schemas.openxmlformats.org/officeDocument/2006/relationships/image" Target="../media/image04.jpg"/><Relationship Id="rId6" Type="http://schemas.openxmlformats.org/officeDocument/2006/relationships/image" Target="../media/image27.jpg"/><Relationship Id="rId5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2.jpg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3.jpg"/><Relationship Id="rId3" Type="http://schemas.openxmlformats.org/officeDocument/2006/relationships/image" Target="../media/image06.jpg"/><Relationship Id="rId5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08.jpg"/><Relationship Id="rId3" Type="http://schemas.openxmlformats.org/officeDocument/2006/relationships/image" Target="../media/image16.pn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Relationship Id="rId3" Type="http://schemas.openxmlformats.org/officeDocument/2006/relationships/image" Target="../media/image09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Relationship Id="rId3" Type="http://schemas.openxmlformats.org/officeDocument/2006/relationships/image" Target="../media/image17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214900" y="847200"/>
            <a:ext cx="8733299" cy="2115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fr" sz="5000">
                <a:latin typeface="Proxima Nova"/>
                <a:ea typeface="Proxima Nova"/>
                <a:cs typeface="Proxima Nova"/>
                <a:sym typeface="Proxima Nova"/>
              </a:rPr>
              <a:t>Développeurs de solutions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fr" sz="5000">
                <a:latin typeface="Proxima Nova"/>
                <a:ea typeface="Proxima Nova"/>
                <a:cs typeface="Proxima Nova"/>
                <a:sym typeface="Proxima Nova"/>
              </a:rPr>
              <a:t>pour Territoires Zero Waste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5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/>
          </a:blip>
          <a:srcRect b="23130" l="0" r="42863" t="0"/>
          <a:stretch/>
        </p:blipFill>
        <p:spPr>
          <a:xfrm>
            <a:off x="-78337" y="3020225"/>
            <a:ext cx="9300682" cy="399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-32257"/>
          <a:stretch/>
        </p:blipFill>
        <p:spPr>
          <a:xfrm>
            <a:off x="0" y="1483400"/>
            <a:ext cx="9144000" cy="60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23130" l="0" r="42863" t="0"/>
          <a:stretch/>
        </p:blipFill>
        <p:spPr>
          <a:xfrm>
            <a:off x="304800" y="299275"/>
            <a:ext cx="5213400" cy="223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6069" y="299275"/>
            <a:ext cx="2368505" cy="22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6900" y="353625"/>
            <a:ext cx="9130200" cy="816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rPr b="1" lang="fr" sz="65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La Bourse décollage </a:t>
            </a:r>
          </a:p>
          <a:p>
            <a:pPr algn="ctr">
              <a:spcBef>
                <a:spcPts val="0"/>
              </a:spcBef>
              <a:buNone/>
            </a:pPr>
            <a:r>
              <a:rPr lang="fr" sz="4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recherche et développement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462"/>
            <a:ext cx="9144000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39800" y="5667850"/>
            <a:ext cx="89211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fr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 </a:t>
            </a:r>
            <a:r>
              <a:rPr lang="fr" sz="3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: Laura Caniot - laura@zerowastefrance.org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50" y="0"/>
            <a:ext cx="52387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" y="-41550"/>
            <a:ext cx="4524375" cy="53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4375" y="3486149"/>
            <a:ext cx="5849958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464726"/>
            <a:ext cx="4524377" cy="33932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228375" y="86550"/>
            <a:ext cx="4610700" cy="11883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Recyclerie sportive dans l’Essonne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012" y="0"/>
            <a:ext cx="10344812" cy="68965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541075" y="248025"/>
            <a:ext cx="82560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Collecte séparée des biodéchets chez les restaurateurs</a:t>
            </a:r>
            <a:r>
              <a:rPr b="1" lang="fr" sz="3000">
                <a:solidFill>
                  <a:srgbClr val="666666"/>
                </a:solidFill>
              </a:rPr>
              <a:t>..</a:t>
            </a:r>
            <a:r>
              <a:rPr b="1" lang="fr" sz="300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44100"/>
            <a:ext cx="9144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9100" y="-12"/>
            <a:ext cx="4914900" cy="32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09825" y="0"/>
            <a:ext cx="5016637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297975" y="152400"/>
            <a:ext cx="5467499" cy="157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Location-lavage de gobelets pour l’événementiel local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38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23950" y="3720975"/>
            <a:ext cx="5921808" cy="333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525" y="3720975"/>
            <a:ext cx="5426472" cy="337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-278625" y="2769625"/>
            <a:ext cx="90996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Location-lavage de couches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057394"/>
            <a:ext cx="9143999" cy="609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71100"/>
            <a:ext cx="9144000" cy="529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47225" y="236550"/>
            <a:ext cx="8757900" cy="6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Stations de lavage mobiles de bouteilles/bocaux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21537" t="0"/>
          <a:stretch/>
        </p:blipFill>
        <p:spPr>
          <a:xfrm>
            <a:off x="-455000" y="0"/>
            <a:ext cx="44842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57500"/>
            <a:ext cx="6013021" cy="40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1250" y="2857500"/>
            <a:ext cx="5271049" cy="3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4341750" y="191800"/>
            <a:ext cx="4572000" cy="2857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Confitures et conserves à partir d’invendus alimentaires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075" y="2838450"/>
            <a:ext cx="5450329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06312"/>
            <a:ext cx="5200650" cy="5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76212"/>
            <a:ext cx="238125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637" y="-66687"/>
            <a:ext cx="25050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31648" y="-42875"/>
            <a:ext cx="2750451" cy="308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81525" y="0"/>
            <a:ext cx="232410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-8483"/>
          <a:stretch/>
        </p:blipFill>
        <p:spPr>
          <a:xfrm>
            <a:off x="0" y="14140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-304800" y="341900"/>
            <a:ext cx="9144000" cy="80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Prestataires “marché zéro déchet”  </a:t>
            </a:r>
          </a:p>
          <a:p>
            <a:pPr algn="r">
              <a:spcBef>
                <a:spcPts val="0"/>
              </a:spcBef>
              <a:buNone/>
            </a:pPr>
            <a:r>
              <a:rPr b="1" lang="fr" sz="3000">
                <a:solidFill>
                  <a:srgbClr val="FFFFFF"/>
                </a:solidFill>
              </a:rPr>
              <a:t>(organique et emballages)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̀me par défaut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